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24"/>
  </p:notesMasterIdLst>
  <p:sldIdLst>
    <p:sldId id="256" r:id="rId2"/>
    <p:sldId id="257" r:id="rId3"/>
    <p:sldId id="258" r:id="rId4"/>
    <p:sldId id="259" r:id="rId5"/>
    <p:sldId id="260" r:id="rId6"/>
    <p:sldId id="261" r:id="rId7"/>
    <p:sldId id="262" r:id="rId8"/>
    <p:sldId id="275" r:id="rId9"/>
    <p:sldId id="277" r:id="rId10"/>
    <p:sldId id="278" r:id="rId11"/>
    <p:sldId id="279" r:id="rId12"/>
    <p:sldId id="280" r:id="rId13"/>
    <p:sldId id="263" r:id="rId14"/>
    <p:sldId id="268" r:id="rId15"/>
    <p:sldId id="269" r:id="rId16"/>
    <p:sldId id="270" r:id="rId17"/>
    <p:sldId id="271" r:id="rId18"/>
    <p:sldId id="272" r:id="rId19"/>
    <p:sldId id="273" r:id="rId20"/>
    <p:sldId id="274" r:id="rId21"/>
    <p:sldId id="264" r:id="rId22"/>
    <p:sldId id="267" r:id="rId23"/>
  </p:sldIdLst>
  <p:sldSz cx="14630400" cy="8229600"/>
  <p:notesSz cx="8229600" cy="14630400"/>
  <p:embeddedFontLst>
    <p:embeddedFont>
      <p:font typeface="Calibri" panose="020F0502020204030204" pitchFamily="34" charset="0"/>
      <p:regular r:id="rId25"/>
      <p:bold r:id="rId26"/>
      <p:italic r:id="rId27"/>
      <p:boldItalic r:id="rId28"/>
    </p:embeddedFont>
    <p:embeddedFont>
      <p:font typeface="Merriweather" panose="020B0604020202020204" charset="0"/>
      <p:regular r:id="rId2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997" autoAdjust="0"/>
    <p:restoredTop sz="94610"/>
  </p:normalViewPr>
  <p:slideViewPr>
    <p:cSldViewPr snapToGrid="0" snapToObjects="1">
      <p:cViewPr>
        <p:scale>
          <a:sx n="66" d="100"/>
          <a:sy n="66" d="100"/>
        </p:scale>
        <p:origin x="686" y="19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888537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4988344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9575716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31848809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36374521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2359976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8282130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9354575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3868897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5662632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8740632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30286011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34223252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7075516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5051587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5658145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42890632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extLst>
      <p:ext uri="{BB962C8B-B14F-4D97-AF65-F5344CB8AC3E}">
        <p14:creationId xmlns:p14="http://schemas.microsoft.com/office/powerpoint/2010/main" val="402163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extLst>
      <p:ext uri="{BB962C8B-B14F-4D97-AF65-F5344CB8AC3E}">
        <p14:creationId xmlns:p14="http://schemas.microsoft.com/office/powerpoint/2010/main" val="35466316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image" Target="../media/image27.jpeg"/><Relationship Id="rId5" Type="http://schemas.openxmlformats.org/officeDocument/2006/relationships/image" Target="../media/image26.png"/><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3.xml"/><Relationship Id="rId5" Type="http://schemas.openxmlformats.org/officeDocument/2006/relationships/image" Target="../media/image30.jpeg"/><Relationship Id="rId4" Type="http://schemas.openxmlformats.org/officeDocument/2006/relationships/image" Target="../media/image29.png"/></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8.xml"/><Relationship Id="rId1" Type="http://schemas.openxmlformats.org/officeDocument/2006/relationships/slideLayout" Target="../slideLayouts/slideLayout7.xml"/><Relationship Id="rId5" Type="http://schemas.openxmlformats.org/officeDocument/2006/relationships/image" Target="../media/image36.jpeg"/><Relationship Id="rId4" Type="http://schemas.openxmlformats.org/officeDocument/2006/relationships/image" Target="../media/image35.png"/></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9.xml"/><Relationship Id="rId1" Type="http://schemas.openxmlformats.org/officeDocument/2006/relationships/slideLayout" Target="../slideLayouts/slideLayout8.xml"/><Relationship Id="rId6" Type="http://schemas.openxmlformats.org/officeDocument/2006/relationships/image" Target="../media/image39.jpeg"/><Relationship Id="rId5" Type="http://schemas.openxmlformats.org/officeDocument/2006/relationships/image" Target="../media/image38.png"/><Relationship Id="rId4" Type="http://schemas.openxmlformats.org/officeDocument/2006/relationships/image" Target="../media/image37.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notesSlide" Target="../notesSlides/notesSlide20.xml"/><Relationship Id="rId1" Type="http://schemas.openxmlformats.org/officeDocument/2006/relationships/slideLayout" Target="../slideLayouts/slideLayout9.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21.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notesSlide" Target="../notesSlides/notesSlide21.xml"/><Relationship Id="rId1" Type="http://schemas.openxmlformats.org/officeDocument/2006/relationships/slideLayout" Target="../slideLayouts/slideLayout6.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16.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63798" y="2072640"/>
            <a:ext cx="7416403" cy="1542574"/>
          </a:xfrm>
          <a:prstGeom prst="rect">
            <a:avLst/>
          </a:prstGeom>
          <a:noFill/>
          <a:ln/>
        </p:spPr>
        <p:txBody>
          <a:bodyPr wrap="square" lIns="0" tIns="0" rIns="0" bIns="0" rtlCol="0" anchor="t"/>
          <a:lstStyle/>
          <a:p>
            <a:pPr marL="0" indent="0">
              <a:lnSpc>
                <a:spcPts val="6050"/>
              </a:lnSpc>
              <a:buNone/>
            </a:pPr>
            <a:r>
              <a:rPr lang="en-US" sz="4850" dirty="0">
                <a:solidFill>
                  <a:srgbClr val="F5F0F0"/>
                </a:solidFill>
                <a:latin typeface="Merriweather" pitchFamily="34" charset="0"/>
                <a:ea typeface="Merriweather" pitchFamily="34" charset="-122"/>
                <a:cs typeface="Merriweather" pitchFamily="34" charset="-120"/>
              </a:rPr>
              <a:t>Optimizing Hotel Booking Strategies</a:t>
            </a:r>
            <a:endParaRPr lang="en-US" sz="4850" dirty="0"/>
          </a:p>
        </p:txBody>
      </p:sp>
      <p:sp>
        <p:nvSpPr>
          <p:cNvPr id="4" name="Text 1"/>
          <p:cNvSpPr/>
          <p:nvPr/>
        </p:nvSpPr>
        <p:spPr>
          <a:xfrm>
            <a:off x="863798" y="3985379"/>
            <a:ext cx="8075807" cy="394811"/>
          </a:xfrm>
          <a:prstGeom prst="rect">
            <a:avLst/>
          </a:prstGeom>
          <a:noFill/>
          <a:ln/>
        </p:spPr>
        <p:txBody>
          <a:bodyPr wrap="none" lIns="0" tIns="0" rIns="0" bIns="0" rtlCol="0" anchor="t"/>
          <a:lstStyle/>
          <a:p>
            <a:pPr marL="0" indent="0">
              <a:lnSpc>
                <a:spcPts val="3100"/>
              </a:lnSpc>
              <a:buNone/>
            </a:pPr>
            <a:r>
              <a:rPr lang="en-US" sz="1900" dirty="0">
                <a:solidFill>
                  <a:srgbClr val="E2E6E9"/>
                </a:solidFill>
                <a:latin typeface="Merriweather" pitchFamily="34" charset="0"/>
                <a:ea typeface="Merriweather" pitchFamily="34" charset="-122"/>
                <a:cs typeface="Merriweather" pitchFamily="34" charset="-120"/>
              </a:rPr>
              <a:t>In this presentation, we’ll explore data-driven solutions to address</a:t>
            </a:r>
            <a:br>
              <a:rPr lang="en-US" sz="1900" dirty="0">
                <a:solidFill>
                  <a:srgbClr val="E2E6E9"/>
                </a:solidFill>
                <a:latin typeface="Merriweather" pitchFamily="34" charset="0"/>
                <a:ea typeface="Merriweather" pitchFamily="34" charset="-122"/>
                <a:cs typeface="Merriweather" pitchFamily="34" charset="-120"/>
              </a:rPr>
            </a:br>
            <a:r>
              <a:rPr lang="en-US" sz="1900" dirty="0">
                <a:solidFill>
                  <a:srgbClr val="E2E6E9"/>
                </a:solidFill>
                <a:latin typeface="Merriweather" pitchFamily="34" charset="0"/>
                <a:ea typeface="Merriweather" pitchFamily="34" charset="-122"/>
                <a:cs typeface="Merriweather" pitchFamily="34" charset="-120"/>
              </a:rPr>
              <a:t>challenges in the hospitality industry, focusing on reservation </a:t>
            </a:r>
          </a:p>
          <a:p>
            <a:pPr marL="0" indent="0">
              <a:lnSpc>
                <a:spcPts val="3100"/>
              </a:lnSpc>
              <a:buNone/>
            </a:pPr>
            <a:r>
              <a:rPr lang="en-US" sz="1900" dirty="0">
                <a:solidFill>
                  <a:srgbClr val="E2E6E9"/>
                </a:solidFill>
                <a:latin typeface="Merriweather" pitchFamily="34" charset="0"/>
              </a:rPr>
              <a:t>Cancellations, pricing strategies, and targeted offers. Our goal is to </a:t>
            </a:r>
          </a:p>
          <a:p>
            <a:pPr marL="0" indent="0">
              <a:lnSpc>
                <a:spcPts val="3100"/>
              </a:lnSpc>
              <a:buNone/>
            </a:pPr>
            <a:r>
              <a:rPr lang="en-US" sz="1900" dirty="0">
                <a:solidFill>
                  <a:srgbClr val="E2E6E9"/>
                </a:solidFill>
                <a:latin typeface="Merriweather" pitchFamily="34" charset="0"/>
              </a:rPr>
              <a:t>Provide practical recommendations to improve revenue management</a:t>
            </a:r>
          </a:p>
          <a:p>
            <a:pPr marL="0" indent="0">
              <a:lnSpc>
                <a:spcPts val="3100"/>
              </a:lnSpc>
              <a:buNone/>
            </a:pPr>
            <a:r>
              <a:rPr lang="en-US" sz="1900" dirty="0">
                <a:solidFill>
                  <a:srgbClr val="E2E6E9"/>
                </a:solidFill>
                <a:latin typeface="Merriweather" pitchFamily="34" charset="0"/>
              </a:rPr>
              <a:t>and operational efficiency for City hotel and Resort hotel. </a:t>
            </a:r>
          </a:p>
          <a:p>
            <a:pPr marL="0" indent="0">
              <a:lnSpc>
                <a:spcPts val="3100"/>
              </a:lnSpc>
              <a:buNone/>
            </a:pPr>
            <a:endParaRPr lang="en-US" sz="1900" dirty="0"/>
          </a:p>
        </p:txBody>
      </p:sp>
      <p:sp>
        <p:nvSpPr>
          <p:cNvPr id="5" name="Text 2"/>
          <p:cNvSpPr/>
          <p:nvPr/>
        </p:nvSpPr>
        <p:spPr>
          <a:xfrm>
            <a:off x="863798" y="4657844"/>
            <a:ext cx="7416403" cy="789622"/>
          </a:xfrm>
          <a:prstGeom prst="rect">
            <a:avLst/>
          </a:prstGeom>
          <a:noFill/>
          <a:ln/>
        </p:spPr>
        <p:txBody>
          <a:bodyPr wrap="square" lIns="0" tIns="0" rIns="0" bIns="0" rtlCol="0" anchor="t"/>
          <a:lstStyle/>
          <a:p>
            <a:pPr marL="0" indent="0">
              <a:lnSpc>
                <a:spcPts val="3100"/>
              </a:lnSpc>
              <a:buNone/>
            </a:pPr>
            <a:endParaRPr lang="en-US" sz="1900" dirty="0"/>
          </a:p>
        </p:txBody>
      </p:sp>
      <p:sp>
        <p:nvSpPr>
          <p:cNvPr id="8" name="Text 4"/>
          <p:cNvSpPr/>
          <p:nvPr/>
        </p:nvSpPr>
        <p:spPr>
          <a:xfrm>
            <a:off x="1382078" y="5725120"/>
            <a:ext cx="2561749" cy="431840"/>
          </a:xfrm>
          <a:prstGeom prst="rect">
            <a:avLst/>
          </a:prstGeom>
          <a:noFill/>
          <a:ln/>
        </p:spPr>
        <p:txBody>
          <a:bodyPr wrap="none" lIns="0" tIns="0" rIns="0" bIns="0" rtlCol="0" anchor="t"/>
          <a:lstStyle/>
          <a:p>
            <a:pPr marL="0" indent="0" algn="l">
              <a:lnSpc>
                <a:spcPts val="3400"/>
              </a:lnSpc>
              <a:buNone/>
            </a:pPr>
            <a:endParaRPr lang="en-US" sz="2400" b="1" dirty="0">
              <a:solidFill>
                <a:srgbClr val="E2E6E9"/>
              </a:solidFill>
              <a:latin typeface="Merriweather Bold" pitchFamily="34" charset="0"/>
              <a:ea typeface="Merriweather Bold" pitchFamily="34" charset="-122"/>
              <a:cs typeface="Merriweather Bold" pitchFamily="34" charset="-12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6154698" y="576739"/>
            <a:ext cx="6876336" cy="596741"/>
          </a:xfrm>
          <a:prstGeom prst="rect">
            <a:avLst/>
          </a:prstGeom>
          <a:noFill/>
          <a:ln/>
        </p:spPr>
        <p:txBody>
          <a:bodyPr wrap="none" lIns="0" tIns="0" rIns="0" bIns="0" rtlCol="0" anchor="t"/>
          <a:lstStyle/>
          <a:p>
            <a:pPr marL="0" indent="0">
              <a:lnSpc>
                <a:spcPts val="4650"/>
              </a:lnSpc>
              <a:buNone/>
            </a:pPr>
            <a:r>
              <a:rPr lang="en-US" sz="3750" dirty="0">
                <a:solidFill>
                  <a:srgbClr val="F5F0F0"/>
                </a:solidFill>
                <a:latin typeface="Merriweather" pitchFamily="34" charset="0"/>
                <a:ea typeface="Merriweather" pitchFamily="34" charset="-122"/>
                <a:cs typeface="Merriweather" pitchFamily="34" charset="-120"/>
              </a:rPr>
              <a:t>Global Cancellation Overview</a:t>
            </a:r>
            <a:endParaRPr lang="en-US" sz="3750" dirty="0"/>
          </a:p>
        </p:txBody>
      </p:sp>
      <p:sp>
        <p:nvSpPr>
          <p:cNvPr id="4" name="Text 1"/>
          <p:cNvSpPr/>
          <p:nvPr/>
        </p:nvSpPr>
        <p:spPr>
          <a:xfrm>
            <a:off x="6154698" y="1555194"/>
            <a:ext cx="7807404" cy="630198"/>
          </a:xfrm>
          <a:prstGeom prst="rect">
            <a:avLst/>
          </a:prstGeom>
          <a:noFill/>
          <a:ln/>
        </p:spPr>
        <p:txBody>
          <a:bodyPr wrap="none" lIns="0" tIns="0" rIns="0" bIns="0" rtlCol="0" anchor="t"/>
          <a:lstStyle/>
          <a:p>
            <a:pPr marL="0" indent="0" algn="ctr">
              <a:lnSpc>
                <a:spcPts val="4950"/>
              </a:lnSpc>
              <a:buNone/>
            </a:pPr>
            <a:r>
              <a:rPr lang="en-US" sz="4950" dirty="0">
                <a:solidFill>
                  <a:srgbClr val="E2E6E9"/>
                </a:solidFill>
                <a:latin typeface="Merriweather" pitchFamily="34" charset="0"/>
                <a:ea typeface="Merriweather" pitchFamily="34" charset="-122"/>
                <a:cs typeface="Merriweather" pitchFamily="34" charset="-120"/>
              </a:rPr>
              <a:t>70.07%</a:t>
            </a:r>
            <a:endParaRPr lang="en-US" sz="4950" dirty="0"/>
          </a:p>
        </p:txBody>
      </p:sp>
      <p:sp>
        <p:nvSpPr>
          <p:cNvPr id="5" name="Text 2"/>
          <p:cNvSpPr/>
          <p:nvPr/>
        </p:nvSpPr>
        <p:spPr>
          <a:xfrm>
            <a:off x="8864798" y="2423874"/>
            <a:ext cx="2387084" cy="298371"/>
          </a:xfrm>
          <a:prstGeom prst="rect">
            <a:avLst/>
          </a:prstGeom>
          <a:noFill/>
          <a:ln/>
        </p:spPr>
        <p:txBody>
          <a:bodyPr wrap="none" lIns="0" tIns="0" rIns="0" bIns="0" rtlCol="0" anchor="t"/>
          <a:lstStyle/>
          <a:p>
            <a:pPr marL="0" indent="0" algn="ctr">
              <a:lnSpc>
                <a:spcPts val="2300"/>
              </a:lnSpc>
              <a:buNone/>
            </a:pPr>
            <a:r>
              <a:rPr lang="en-US" sz="1850" dirty="0">
                <a:solidFill>
                  <a:srgbClr val="E2E6E9"/>
                </a:solidFill>
                <a:latin typeface="Merriweather" pitchFamily="34" charset="0"/>
                <a:ea typeface="Merriweather" pitchFamily="34" charset="-122"/>
                <a:cs typeface="Merriweather" pitchFamily="34" charset="-120"/>
              </a:rPr>
              <a:t>Portugal</a:t>
            </a:r>
            <a:endParaRPr lang="en-US" sz="1850" dirty="0"/>
          </a:p>
        </p:txBody>
      </p:sp>
      <p:sp>
        <p:nvSpPr>
          <p:cNvPr id="6" name="Text 3"/>
          <p:cNvSpPr/>
          <p:nvPr/>
        </p:nvSpPr>
        <p:spPr>
          <a:xfrm>
            <a:off x="6154698" y="2836783"/>
            <a:ext cx="7807404" cy="305514"/>
          </a:xfrm>
          <a:prstGeom prst="rect">
            <a:avLst/>
          </a:prstGeom>
          <a:noFill/>
          <a:ln/>
        </p:spPr>
        <p:txBody>
          <a:bodyPr wrap="none" lIns="0" tIns="0" rIns="0" bIns="0" rtlCol="0" anchor="t"/>
          <a:lstStyle/>
          <a:p>
            <a:pPr marL="0" indent="0" algn="ctr">
              <a:lnSpc>
                <a:spcPts val="2400"/>
              </a:lnSpc>
              <a:buNone/>
            </a:pPr>
            <a:r>
              <a:rPr lang="en-US" sz="1500" dirty="0">
                <a:solidFill>
                  <a:srgbClr val="E2E6E9"/>
                </a:solidFill>
                <a:latin typeface="Merriweather" pitchFamily="34" charset="0"/>
                <a:ea typeface="Merriweather" pitchFamily="34" charset="-122"/>
                <a:cs typeface="Merriweather" pitchFamily="34" charset="-120"/>
              </a:rPr>
              <a:t>Accounts for the majority of cancellations, making it a critical market.</a:t>
            </a:r>
            <a:endParaRPr lang="en-US" sz="1500" dirty="0"/>
          </a:p>
        </p:txBody>
      </p:sp>
      <p:sp>
        <p:nvSpPr>
          <p:cNvPr id="7" name="Text 4"/>
          <p:cNvSpPr/>
          <p:nvPr/>
        </p:nvSpPr>
        <p:spPr>
          <a:xfrm>
            <a:off x="6154698" y="3810476"/>
            <a:ext cx="7807404" cy="630198"/>
          </a:xfrm>
          <a:prstGeom prst="rect">
            <a:avLst/>
          </a:prstGeom>
          <a:noFill/>
          <a:ln/>
        </p:spPr>
        <p:txBody>
          <a:bodyPr wrap="none" lIns="0" tIns="0" rIns="0" bIns="0" rtlCol="0" anchor="t"/>
          <a:lstStyle/>
          <a:p>
            <a:pPr marL="0" indent="0" algn="ctr">
              <a:lnSpc>
                <a:spcPts val="4950"/>
              </a:lnSpc>
              <a:buNone/>
            </a:pPr>
            <a:r>
              <a:rPr lang="en-US" sz="4950" dirty="0">
                <a:solidFill>
                  <a:srgbClr val="E2E6E9"/>
                </a:solidFill>
                <a:latin typeface="Merriweather" pitchFamily="34" charset="0"/>
                <a:ea typeface="Merriweather" pitchFamily="34" charset="-122"/>
                <a:cs typeface="Merriweather" pitchFamily="34" charset="-120"/>
              </a:rPr>
              <a:t>6.25%</a:t>
            </a:r>
            <a:endParaRPr lang="en-US" sz="4950" dirty="0"/>
          </a:p>
        </p:txBody>
      </p:sp>
      <p:sp>
        <p:nvSpPr>
          <p:cNvPr id="8" name="Text 5"/>
          <p:cNvSpPr/>
          <p:nvPr/>
        </p:nvSpPr>
        <p:spPr>
          <a:xfrm>
            <a:off x="8864798" y="4679156"/>
            <a:ext cx="2387084" cy="298371"/>
          </a:xfrm>
          <a:prstGeom prst="rect">
            <a:avLst/>
          </a:prstGeom>
          <a:noFill/>
          <a:ln/>
        </p:spPr>
        <p:txBody>
          <a:bodyPr wrap="none" lIns="0" tIns="0" rIns="0" bIns="0" rtlCol="0" anchor="t"/>
          <a:lstStyle/>
          <a:p>
            <a:pPr marL="0" indent="0" algn="ctr">
              <a:lnSpc>
                <a:spcPts val="2300"/>
              </a:lnSpc>
              <a:buNone/>
            </a:pPr>
            <a:r>
              <a:rPr lang="en-US" sz="1850" dirty="0">
                <a:solidFill>
                  <a:srgbClr val="E2E6E9"/>
                </a:solidFill>
                <a:latin typeface="Merriweather" pitchFamily="34" charset="0"/>
                <a:ea typeface="Merriweather" pitchFamily="34" charset="-122"/>
                <a:cs typeface="Merriweather" pitchFamily="34" charset="-120"/>
              </a:rPr>
              <a:t>United Kingdom</a:t>
            </a:r>
            <a:endParaRPr lang="en-US" sz="1850" dirty="0"/>
          </a:p>
        </p:txBody>
      </p:sp>
      <p:sp>
        <p:nvSpPr>
          <p:cNvPr id="9" name="Text 6"/>
          <p:cNvSpPr/>
          <p:nvPr/>
        </p:nvSpPr>
        <p:spPr>
          <a:xfrm>
            <a:off x="6154698" y="5092065"/>
            <a:ext cx="7807404" cy="305514"/>
          </a:xfrm>
          <a:prstGeom prst="rect">
            <a:avLst/>
          </a:prstGeom>
          <a:noFill/>
          <a:ln/>
        </p:spPr>
        <p:txBody>
          <a:bodyPr wrap="none" lIns="0" tIns="0" rIns="0" bIns="0" rtlCol="0" anchor="t"/>
          <a:lstStyle/>
          <a:p>
            <a:pPr marL="0" indent="0" algn="ctr">
              <a:lnSpc>
                <a:spcPts val="2400"/>
              </a:lnSpc>
              <a:buNone/>
            </a:pPr>
            <a:r>
              <a:rPr lang="en-US" sz="1500" dirty="0">
                <a:solidFill>
                  <a:srgbClr val="E2E6E9"/>
                </a:solidFill>
                <a:latin typeface="Merriweather" pitchFamily="34" charset="0"/>
                <a:ea typeface="Merriweather" pitchFamily="34" charset="-122"/>
                <a:cs typeface="Merriweather" pitchFamily="34" charset="-120"/>
              </a:rPr>
              <a:t>Second highest contributor to cancellations, warranting attention.</a:t>
            </a:r>
            <a:endParaRPr lang="en-US" sz="1500" dirty="0"/>
          </a:p>
        </p:txBody>
      </p:sp>
      <p:sp>
        <p:nvSpPr>
          <p:cNvPr id="10" name="Text 7"/>
          <p:cNvSpPr/>
          <p:nvPr/>
        </p:nvSpPr>
        <p:spPr>
          <a:xfrm>
            <a:off x="6154698" y="6065758"/>
            <a:ext cx="7807404" cy="630198"/>
          </a:xfrm>
          <a:prstGeom prst="rect">
            <a:avLst/>
          </a:prstGeom>
          <a:noFill/>
          <a:ln/>
        </p:spPr>
        <p:txBody>
          <a:bodyPr wrap="none" lIns="0" tIns="0" rIns="0" bIns="0" rtlCol="0" anchor="t"/>
          <a:lstStyle/>
          <a:p>
            <a:pPr marL="0" indent="0" algn="ctr">
              <a:lnSpc>
                <a:spcPts val="4950"/>
              </a:lnSpc>
              <a:buNone/>
            </a:pPr>
            <a:r>
              <a:rPr lang="en-US" sz="4950" dirty="0">
                <a:solidFill>
                  <a:srgbClr val="E2E6E9"/>
                </a:solidFill>
                <a:latin typeface="Merriweather" pitchFamily="34" charset="0"/>
                <a:ea typeface="Merriweather" pitchFamily="34" charset="-122"/>
                <a:cs typeface="Merriweather" pitchFamily="34" charset="-120"/>
              </a:rPr>
              <a:t>5.54%</a:t>
            </a:r>
            <a:endParaRPr lang="en-US" sz="4950" dirty="0"/>
          </a:p>
        </p:txBody>
      </p:sp>
      <p:sp>
        <p:nvSpPr>
          <p:cNvPr id="11" name="Text 8"/>
          <p:cNvSpPr/>
          <p:nvPr/>
        </p:nvSpPr>
        <p:spPr>
          <a:xfrm>
            <a:off x="8864798" y="6934438"/>
            <a:ext cx="2387084" cy="298371"/>
          </a:xfrm>
          <a:prstGeom prst="rect">
            <a:avLst/>
          </a:prstGeom>
          <a:noFill/>
          <a:ln/>
        </p:spPr>
        <p:txBody>
          <a:bodyPr wrap="none" lIns="0" tIns="0" rIns="0" bIns="0" rtlCol="0" anchor="t"/>
          <a:lstStyle/>
          <a:p>
            <a:pPr marL="0" indent="0" algn="ctr">
              <a:lnSpc>
                <a:spcPts val="2300"/>
              </a:lnSpc>
              <a:buNone/>
            </a:pPr>
            <a:r>
              <a:rPr lang="en-US" sz="1850" dirty="0">
                <a:solidFill>
                  <a:srgbClr val="E2E6E9"/>
                </a:solidFill>
                <a:latin typeface="Merriweather" pitchFamily="34" charset="0"/>
                <a:ea typeface="Merriweather" pitchFamily="34" charset="-122"/>
                <a:cs typeface="Merriweather" pitchFamily="34" charset="-120"/>
              </a:rPr>
              <a:t>Spain</a:t>
            </a:r>
            <a:endParaRPr lang="en-US" sz="1850" dirty="0"/>
          </a:p>
        </p:txBody>
      </p:sp>
      <p:sp>
        <p:nvSpPr>
          <p:cNvPr id="12" name="Text 9"/>
          <p:cNvSpPr/>
          <p:nvPr/>
        </p:nvSpPr>
        <p:spPr>
          <a:xfrm>
            <a:off x="6154698" y="7347347"/>
            <a:ext cx="7807404" cy="305514"/>
          </a:xfrm>
          <a:prstGeom prst="rect">
            <a:avLst/>
          </a:prstGeom>
          <a:noFill/>
          <a:ln/>
        </p:spPr>
        <p:txBody>
          <a:bodyPr wrap="none" lIns="0" tIns="0" rIns="0" bIns="0" rtlCol="0" anchor="t"/>
          <a:lstStyle/>
          <a:p>
            <a:pPr marL="0" indent="0" algn="ctr">
              <a:lnSpc>
                <a:spcPts val="2400"/>
              </a:lnSpc>
              <a:buNone/>
            </a:pPr>
            <a:r>
              <a:rPr lang="en-US" sz="1500" dirty="0">
                <a:solidFill>
                  <a:srgbClr val="E2E6E9"/>
                </a:solidFill>
                <a:latin typeface="Merriweather" pitchFamily="34" charset="0"/>
                <a:ea typeface="Merriweather" pitchFamily="34" charset="-122"/>
                <a:cs typeface="Merriweather" pitchFamily="34" charset="-120"/>
              </a:rPr>
              <a:t>Third highest cancellation rate, significant enough for targeted strategies.</a:t>
            </a:r>
            <a:endParaRPr lang="en-US" sz="1500" dirty="0"/>
          </a:p>
        </p:txBody>
      </p:sp>
      <p:pic>
        <p:nvPicPr>
          <p:cNvPr id="13" name="Image 132">
            <a:extLst>
              <a:ext uri="{FF2B5EF4-FFF2-40B4-BE49-F238E27FC236}">
                <a16:creationId xmlns:a16="http://schemas.microsoft.com/office/drawing/2014/main" id="{68F7246A-68D3-4894-B145-3E9D933D3BAA}"/>
              </a:ext>
            </a:extLst>
          </p:cNvPr>
          <p:cNvPicPr/>
          <p:nvPr/>
        </p:nvPicPr>
        <p:blipFill>
          <a:blip r:embed="rId3" cstate="print"/>
          <a:stretch>
            <a:fillRect/>
          </a:stretch>
        </p:blipFill>
        <p:spPr>
          <a:xfrm>
            <a:off x="129093" y="1097280"/>
            <a:ext cx="6336254" cy="6555581"/>
          </a:xfrm>
          <a:prstGeom prst="rect">
            <a:avLst/>
          </a:prstGeom>
        </p:spPr>
      </p:pic>
      <p:sp>
        <p:nvSpPr>
          <p:cNvPr id="14" name="Rectangle 13">
            <a:extLst>
              <a:ext uri="{FF2B5EF4-FFF2-40B4-BE49-F238E27FC236}">
                <a16:creationId xmlns:a16="http://schemas.microsoft.com/office/drawing/2014/main" id="{D6DAAB20-611C-4453-A3A4-82B33E59F4C5}"/>
              </a:ext>
            </a:extLst>
          </p:cNvPr>
          <p:cNvSpPr/>
          <p:nvPr/>
        </p:nvSpPr>
        <p:spPr>
          <a:xfrm>
            <a:off x="12871048" y="7824486"/>
            <a:ext cx="1632030" cy="2546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2071571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06979" y="1010364"/>
            <a:ext cx="7502843" cy="1465183"/>
          </a:xfrm>
          <a:prstGeom prst="rect">
            <a:avLst/>
          </a:prstGeom>
          <a:noFill/>
          <a:ln/>
        </p:spPr>
        <p:txBody>
          <a:bodyPr wrap="square" lIns="0" tIns="0" rIns="0" bIns="0" rtlCol="0" anchor="t"/>
          <a:lstStyle/>
          <a:p>
            <a:pPr marL="0" indent="0">
              <a:lnSpc>
                <a:spcPts val="5750"/>
              </a:lnSpc>
              <a:buNone/>
            </a:pPr>
            <a:r>
              <a:rPr lang="en-US" sz="4600" dirty="0">
                <a:solidFill>
                  <a:srgbClr val="F5F0F0"/>
                </a:solidFill>
                <a:latin typeface="Merriweather" pitchFamily="34" charset="0"/>
                <a:ea typeface="Merriweather" pitchFamily="34" charset="-122"/>
                <a:cs typeface="Merriweather" pitchFamily="34" charset="-120"/>
              </a:rPr>
              <a:t>Understanding Portugal's High Cancellation Rate</a:t>
            </a:r>
            <a:endParaRPr lang="en-US" sz="4600" dirty="0"/>
          </a:p>
        </p:txBody>
      </p:sp>
      <p:sp>
        <p:nvSpPr>
          <p:cNvPr id="4" name="Shape 1"/>
          <p:cNvSpPr/>
          <p:nvPr/>
        </p:nvSpPr>
        <p:spPr>
          <a:xfrm>
            <a:off x="6306979" y="3090863"/>
            <a:ext cx="410289" cy="410289"/>
          </a:xfrm>
          <a:prstGeom prst="roundRect">
            <a:avLst>
              <a:gd name="adj" fmla="val 24001"/>
            </a:avLst>
          </a:prstGeom>
          <a:solidFill>
            <a:srgbClr val="003180"/>
          </a:solidFill>
          <a:ln w="7620">
            <a:solidFill>
              <a:srgbClr val="194A99"/>
            </a:solidFill>
            <a:prstDash val="solid"/>
          </a:ln>
        </p:spPr>
      </p:sp>
      <p:sp>
        <p:nvSpPr>
          <p:cNvPr id="5" name="Text 2"/>
          <p:cNvSpPr/>
          <p:nvPr/>
        </p:nvSpPr>
        <p:spPr>
          <a:xfrm>
            <a:off x="6951702" y="3090863"/>
            <a:ext cx="2989540" cy="732473"/>
          </a:xfrm>
          <a:prstGeom prst="rect">
            <a:avLst/>
          </a:prstGeom>
          <a:noFill/>
          <a:ln/>
        </p:spPr>
        <p:txBody>
          <a:bodyPr wrap="square" lIns="0" tIns="0" rIns="0" bIns="0" rtlCol="0" anchor="t"/>
          <a:lstStyle/>
          <a:p>
            <a:pPr marL="0" indent="0">
              <a:lnSpc>
                <a:spcPts val="2850"/>
              </a:lnSpc>
              <a:buNone/>
            </a:pPr>
            <a:r>
              <a:rPr lang="en-US" sz="2300" dirty="0">
                <a:solidFill>
                  <a:srgbClr val="E2E6E9"/>
                </a:solidFill>
                <a:latin typeface="Merriweather" pitchFamily="34" charset="0"/>
                <a:ea typeface="Merriweather" pitchFamily="34" charset="-122"/>
                <a:cs typeface="Merriweather" pitchFamily="34" charset="-120"/>
              </a:rPr>
              <a:t>Economic Uncertainty</a:t>
            </a:r>
            <a:endParaRPr lang="en-US" sz="2300" dirty="0"/>
          </a:p>
        </p:txBody>
      </p:sp>
      <p:sp>
        <p:nvSpPr>
          <p:cNvPr id="6" name="Text 3"/>
          <p:cNvSpPr/>
          <p:nvPr/>
        </p:nvSpPr>
        <p:spPr>
          <a:xfrm>
            <a:off x="6951702" y="3963948"/>
            <a:ext cx="2989540" cy="1125141"/>
          </a:xfrm>
          <a:prstGeom prst="rect">
            <a:avLst/>
          </a:prstGeom>
          <a:noFill/>
          <a:ln/>
        </p:spPr>
        <p:txBody>
          <a:bodyPr wrap="square" lIns="0" tIns="0" rIns="0" bIns="0" rtlCol="0" anchor="t"/>
          <a:lstStyle/>
          <a:p>
            <a:pPr marL="0" indent="0">
              <a:lnSpc>
                <a:spcPts val="2950"/>
              </a:lnSpc>
              <a:buNone/>
            </a:pPr>
            <a:r>
              <a:rPr lang="en-US" sz="1800" dirty="0">
                <a:solidFill>
                  <a:srgbClr val="E2E6E9"/>
                </a:solidFill>
                <a:latin typeface="Merriweather" pitchFamily="34" charset="0"/>
                <a:ea typeface="Merriweather" pitchFamily="34" charset="-122"/>
                <a:cs typeface="Merriweather" pitchFamily="34" charset="-120"/>
              </a:rPr>
              <a:t>Local economic factors may contribute to higher cancellation rates.</a:t>
            </a:r>
            <a:endParaRPr lang="en-US" sz="1800" dirty="0"/>
          </a:p>
        </p:txBody>
      </p:sp>
      <p:sp>
        <p:nvSpPr>
          <p:cNvPr id="7" name="Shape 4"/>
          <p:cNvSpPr/>
          <p:nvPr/>
        </p:nvSpPr>
        <p:spPr>
          <a:xfrm>
            <a:off x="10175677" y="3090863"/>
            <a:ext cx="410289" cy="410289"/>
          </a:xfrm>
          <a:prstGeom prst="roundRect">
            <a:avLst>
              <a:gd name="adj" fmla="val 24001"/>
            </a:avLst>
          </a:prstGeom>
          <a:solidFill>
            <a:srgbClr val="003180"/>
          </a:solidFill>
          <a:ln w="7620">
            <a:solidFill>
              <a:srgbClr val="194A99"/>
            </a:solidFill>
            <a:prstDash val="solid"/>
          </a:ln>
        </p:spPr>
      </p:sp>
      <p:sp>
        <p:nvSpPr>
          <p:cNvPr id="8" name="Text 5"/>
          <p:cNvSpPr/>
          <p:nvPr/>
        </p:nvSpPr>
        <p:spPr>
          <a:xfrm>
            <a:off x="10820400" y="3090863"/>
            <a:ext cx="2989540" cy="732473"/>
          </a:xfrm>
          <a:prstGeom prst="rect">
            <a:avLst/>
          </a:prstGeom>
          <a:noFill/>
          <a:ln/>
        </p:spPr>
        <p:txBody>
          <a:bodyPr wrap="square" lIns="0" tIns="0" rIns="0" bIns="0" rtlCol="0" anchor="t"/>
          <a:lstStyle/>
          <a:p>
            <a:pPr marL="0" indent="0">
              <a:lnSpc>
                <a:spcPts val="2850"/>
              </a:lnSpc>
              <a:buNone/>
            </a:pPr>
            <a:r>
              <a:rPr lang="en-US" sz="2300" dirty="0">
                <a:solidFill>
                  <a:srgbClr val="E2E6E9"/>
                </a:solidFill>
                <a:latin typeface="Merriweather" pitchFamily="34" charset="0"/>
                <a:ea typeface="Merriweather" pitchFamily="34" charset="-122"/>
                <a:cs typeface="Merriweather" pitchFamily="34" charset="-120"/>
              </a:rPr>
              <a:t>Flexible Booking Policies</a:t>
            </a:r>
            <a:endParaRPr lang="en-US" sz="2300" dirty="0"/>
          </a:p>
        </p:txBody>
      </p:sp>
      <p:sp>
        <p:nvSpPr>
          <p:cNvPr id="9" name="Text 6"/>
          <p:cNvSpPr/>
          <p:nvPr/>
        </p:nvSpPr>
        <p:spPr>
          <a:xfrm>
            <a:off x="10820400" y="3963948"/>
            <a:ext cx="2989540" cy="1500188"/>
          </a:xfrm>
          <a:prstGeom prst="rect">
            <a:avLst/>
          </a:prstGeom>
          <a:noFill/>
          <a:ln/>
        </p:spPr>
        <p:txBody>
          <a:bodyPr wrap="square" lIns="0" tIns="0" rIns="0" bIns="0" rtlCol="0" anchor="t"/>
          <a:lstStyle/>
          <a:p>
            <a:pPr marL="0" indent="0">
              <a:lnSpc>
                <a:spcPts val="2950"/>
              </a:lnSpc>
              <a:buNone/>
            </a:pPr>
            <a:r>
              <a:rPr lang="en-US" sz="1800" dirty="0">
                <a:solidFill>
                  <a:srgbClr val="E2E6E9"/>
                </a:solidFill>
                <a:latin typeface="Merriweather" pitchFamily="34" charset="0"/>
                <a:ea typeface="Merriweather" pitchFamily="34" charset="-122"/>
                <a:cs typeface="Merriweather" pitchFamily="34" charset="-120"/>
              </a:rPr>
              <a:t>Lenient cancellation terms might encourage more frequent booking changes.</a:t>
            </a:r>
            <a:endParaRPr lang="en-US" sz="1800" dirty="0"/>
          </a:p>
        </p:txBody>
      </p:sp>
      <p:sp>
        <p:nvSpPr>
          <p:cNvPr id="10" name="Shape 7"/>
          <p:cNvSpPr/>
          <p:nvPr/>
        </p:nvSpPr>
        <p:spPr>
          <a:xfrm>
            <a:off x="6306979" y="5962293"/>
            <a:ext cx="410289" cy="410289"/>
          </a:xfrm>
          <a:prstGeom prst="roundRect">
            <a:avLst>
              <a:gd name="adj" fmla="val 24001"/>
            </a:avLst>
          </a:prstGeom>
          <a:solidFill>
            <a:srgbClr val="003180"/>
          </a:solidFill>
          <a:ln w="7620">
            <a:solidFill>
              <a:srgbClr val="194A99"/>
            </a:solidFill>
            <a:prstDash val="solid"/>
          </a:ln>
        </p:spPr>
      </p:sp>
      <p:sp>
        <p:nvSpPr>
          <p:cNvPr id="11" name="Text 8"/>
          <p:cNvSpPr/>
          <p:nvPr/>
        </p:nvSpPr>
        <p:spPr>
          <a:xfrm>
            <a:off x="6951702" y="5962293"/>
            <a:ext cx="2930604" cy="366236"/>
          </a:xfrm>
          <a:prstGeom prst="rect">
            <a:avLst/>
          </a:prstGeom>
          <a:noFill/>
          <a:ln/>
        </p:spPr>
        <p:txBody>
          <a:bodyPr wrap="none" lIns="0" tIns="0" rIns="0" bIns="0" rtlCol="0" anchor="t"/>
          <a:lstStyle/>
          <a:p>
            <a:pPr marL="0" indent="0">
              <a:lnSpc>
                <a:spcPts val="2850"/>
              </a:lnSpc>
              <a:buNone/>
            </a:pPr>
            <a:r>
              <a:rPr lang="en-US" sz="2300" dirty="0">
                <a:solidFill>
                  <a:srgbClr val="E2E6E9"/>
                </a:solidFill>
                <a:latin typeface="Merriweather" pitchFamily="34" charset="0"/>
                <a:ea typeface="Merriweather" pitchFamily="34" charset="-122"/>
                <a:cs typeface="Merriweather" pitchFamily="34" charset="-120"/>
              </a:rPr>
              <a:t>Guest Behavior</a:t>
            </a:r>
            <a:endParaRPr lang="en-US" sz="2300" dirty="0"/>
          </a:p>
        </p:txBody>
      </p:sp>
      <p:sp>
        <p:nvSpPr>
          <p:cNvPr id="12" name="Text 9"/>
          <p:cNvSpPr/>
          <p:nvPr/>
        </p:nvSpPr>
        <p:spPr>
          <a:xfrm>
            <a:off x="6951702" y="6469142"/>
            <a:ext cx="6858119" cy="750094"/>
          </a:xfrm>
          <a:prstGeom prst="rect">
            <a:avLst/>
          </a:prstGeom>
          <a:noFill/>
          <a:ln/>
        </p:spPr>
        <p:txBody>
          <a:bodyPr wrap="square" lIns="0" tIns="0" rIns="0" bIns="0" rtlCol="0" anchor="t"/>
          <a:lstStyle/>
          <a:p>
            <a:pPr marL="0" indent="0">
              <a:lnSpc>
                <a:spcPts val="2950"/>
              </a:lnSpc>
              <a:buNone/>
            </a:pPr>
            <a:r>
              <a:rPr lang="en-US" sz="1800" dirty="0">
                <a:solidFill>
                  <a:srgbClr val="E2E6E9"/>
                </a:solidFill>
                <a:latin typeface="Merriweather" pitchFamily="34" charset="0"/>
                <a:ea typeface="Merriweather" pitchFamily="34" charset="-122"/>
                <a:cs typeface="Merriweather" pitchFamily="34" charset="-120"/>
              </a:rPr>
              <a:t>Specific preferences or habits of Portuguese guests may influence cancellations.</a:t>
            </a:r>
            <a:endParaRPr lang="en-US" sz="1800" dirty="0"/>
          </a:p>
        </p:txBody>
      </p:sp>
      <p:sp>
        <p:nvSpPr>
          <p:cNvPr id="13" name="Rectangle 12">
            <a:extLst>
              <a:ext uri="{FF2B5EF4-FFF2-40B4-BE49-F238E27FC236}">
                <a16:creationId xmlns:a16="http://schemas.microsoft.com/office/drawing/2014/main" id="{06E0D0CC-995D-4ECC-B56C-9470246D11C7}"/>
              </a:ext>
            </a:extLst>
          </p:cNvPr>
          <p:cNvSpPr/>
          <p:nvPr/>
        </p:nvSpPr>
        <p:spPr>
          <a:xfrm>
            <a:off x="12871048" y="7824486"/>
            <a:ext cx="1632030" cy="2546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3182238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873454"/>
          </a:xfrm>
          <a:prstGeom prst="rect">
            <a:avLst/>
          </a:prstGeom>
        </p:spPr>
      </p:pic>
      <p:sp>
        <p:nvSpPr>
          <p:cNvPr id="3" name="Text 0"/>
          <p:cNvSpPr/>
          <p:nvPr/>
        </p:nvSpPr>
        <p:spPr>
          <a:xfrm>
            <a:off x="804505" y="3530203"/>
            <a:ext cx="7495103" cy="718304"/>
          </a:xfrm>
          <a:prstGeom prst="rect">
            <a:avLst/>
          </a:prstGeom>
          <a:noFill/>
          <a:ln/>
        </p:spPr>
        <p:txBody>
          <a:bodyPr wrap="none" lIns="0" tIns="0" rIns="0" bIns="0" rtlCol="0" anchor="t"/>
          <a:lstStyle/>
          <a:p>
            <a:pPr marL="0" indent="0">
              <a:lnSpc>
                <a:spcPts val="5650"/>
              </a:lnSpc>
              <a:buNone/>
            </a:pPr>
            <a:r>
              <a:rPr lang="en-US" sz="4500" dirty="0">
                <a:solidFill>
                  <a:srgbClr val="F5F0F0"/>
                </a:solidFill>
                <a:latin typeface="Merriweather" pitchFamily="34" charset="0"/>
                <a:ea typeface="Merriweather" pitchFamily="34" charset="-122"/>
                <a:cs typeface="Merriweather" pitchFamily="34" charset="-120"/>
              </a:rPr>
              <a:t>Strategies for Key Markets</a:t>
            </a:r>
            <a:endParaRPr lang="en-US" sz="4500" dirty="0"/>
          </a:p>
        </p:txBody>
      </p:sp>
      <p:sp>
        <p:nvSpPr>
          <p:cNvPr id="4" name="Shape 1"/>
          <p:cNvSpPr/>
          <p:nvPr/>
        </p:nvSpPr>
        <p:spPr>
          <a:xfrm>
            <a:off x="804505" y="4938117"/>
            <a:ext cx="13021389" cy="30480"/>
          </a:xfrm>
          <a:prstGeom prst="roundRect">
            <a:avLst>
              <a:gd name="adj" fmla="val 316770"/>
            </a:avLst>
          </a:prstGeom>
          <a:solidFill>
            <a:srgbClr val="194A99"/>
          </a:solidFill>
          <a:ln/>
        </p:spPr>
      </p:sp>
      <p:sp>
        <p:nvSpPr>
          <p:cNvPr id="5" name="Shape 2"/>
          <p:cNvSpPr/>
          <p:nvPr/>
        </p:nvSpPr>
        <p:spPr>
          <a:xfrm>
            <a:off x="2882860" y="4938117"/>
            <a:ext cx="30480" cy="804505"/>
          </a:xfrm>
          <a:prstGeom prst="roundRect">
            <a:avLst>
              <a:gd name="adj" fmla="val 316770"/>
            </a:avLst>
          </a:prstGeom>
          <a:solidFill>
            <a:srgbClr val="194A99"/>
          </a:solidFill>
          <a:ln/>
        </p:spPr>
      </p:sp>
      <p:sp>
        <p:nvSpPr>
          <p:cNvPr id="6" name="Shape 3"/>
          <p:cNvSpPr/>
          <p:nvPr/>
        </p:nvSpPr>
        <p:spPr>
          <a:xfrm>
            <a:off x="2639497" y="4679513"/>
            <a:ext cx="517208" cy="517208"/>
          </a:xfrm>
          <a:prstGeom prst="roundRect">
            <a:avLst>
              <a:gd name="adj" fmla="val 18668"/>
            </a:avLst>
          </a:prstGeom>
          <a:solidFill>
            <a:srgbClr val="003180"/>
          </a:solidFill>
          <a:ln w="7620">
            <a:solidFill>
              <a:srgbClr val="194A99"/>
            </a:solidFill>
            <a:prstDash val="solid"/>
          </a:ln>
        </p:spPr>
      </p:sp>
      <p:sp>
        <p:nvSpPr>
          <p:cNvPr id="7" name="Text 4"/>
          <p:cNvSpPr/>
          <p:nvPr/>
        </p:nvSpPr>
        <p:spPr>
          <a:xfrm>
            <a:off x="2822138" y="4765715"/>
            <a:ext cx="151805" cy="344805"/>
          </a:xfrm>
          <a:prstGeom prst="rect">
            <a:avLst/>
          </a:prstGeom>
          <a:noFill/>
          <a:ln/>
        </p:spPr>
        <p:txBody>
          <a:bodyPr wrap="none" lIns="0" tIns="0" rIns="0" bIns="0" rtlCol="0" anchor="t"/>
          <a:lstStyle/>
          <a:p>
            <a:pPr marL="0" indent="0" algn="ctr">
              <a:lnSpc>
                <a:spcPts val="2700"/>
              </a:lnSpc>
              <a:buNone/>
            </a:pPr>
            <a:r>
              <a:rPr lang="en-US" sz="2700" dirty="0">
                <a:solidFill>
                  <a:srgbClr val="E2E6E9"/>
                </a:solidFill>
                <a:latin typeface="Merriweather" pitchFamily="34" charset="0"/>
                <a:ea typeface="Merriweather" pitchFamily="34" charset="-122"/>
                <a:cs typeface="Merriweather" pitchFamily="34" charset="-120"/>
              </a:rPr>
              <a:t>1</a:t>
            </a:r>
            <a:endParaRPr lang="en-US" sz="2700" dirty="0"/>
          </a:p>
        </p:txBody>
      </p:sp>
      <p:sp>
        <p:nvSpPr>
          <p:cNvPr id="8" name="Text 5"/>
          <p:cNvSpPr/>
          <p:nvPr/>
        </p:nvSpPr>
        <p:spPr>
          <a:xfrm>
            <a:off x="1461373" y="5972532"/>
            <a:ext cx="2873454" cy="359092"/>
          </a:xfrm>
          <a:prstGeom prst="rect">
            <a:avLst/>
          </a:prstGeom>
          <a:noFill/>
          <a:ln/>
        </p:spPr>
        <p:txBody>
          <a:bodyPr wrap="none" lIns="0" tIns="0" rIns="0" bIns="0" rtlCol="0" anchor="t"/>
          <a:lstStyle/>
          <a:p>
            <a:pPr marL="0" indent="0" algn="ctr">
              <a:lnSpc>
                <a:spcPts val="2800"/>
              </a:lnSpc>
              <a:buNone/>
            </a:pPr>
            <a:r>
              <a:rPr lang="en-US" sz="2250" dirty="0">
                <a:solidFill>
                  <a:srgbClr val="E2E6E9"/>
                </a:solidFill>
                <a:latin typeface="Merriweather" pitchFamily="34" charset="0"/>
                <a:ea typeface="Merriweather" pitchFamily="34" charset="-122"/>
                <a:cs typeface="Merriweather" pitchFamily="34" charset="-120"/>
              </a:rPr>
              <a:t>Portugal</a:t>
            </a:r>
            <a:endParaRPr lang="en-US" sz="2250" dirty="0"/>
          </a:p>
        </p:txBody>
      </p:sp>
      <p:sp>
        <p:nvSpPr>
          <p:cNvPr id="9" name="Text 6"/>
          <p:cNvSpPr/>
          <p:nvPr/>
        </p:nvSpPr>
        <p:spPr>
          <a:xfrm>
            <a:off x="1034296" y="6469499"/>
            <a:ext cx="3727609" cy="1103352"/>
          </a:xfrm>
          <a:prstGeom prst="rect">
            <a:avLst/>
          </a:prstGeom>
          <a:noFill/>
          <a:ln/>
        </p:spPr>
        <p:txBody>
          <a:bodyPr wrap="square" lIns="0" tIns="0" rIns="0" bIns="0" rtlCol="0" anchor="t"/>
          <a:lstStyle/>
          <a:p>
            <a:pPr marL="0" indent="0" algn="ctr">
              <a:lnSpc>
                <a:spcPts val="2850"/>
              </a:lnSpc>
              <a:buNone/>
            </a:pPr>
            <a:r>
              <a:rPr lang="en-US" sz="1800" dirty="0">
                <a:solidFill>
                  <a:srgbClr val="E2E6E9"/>
                </a:solidFill>
                <a:latin typeface="Merriweather" pitchFamily="34" charset="0"/>
                <a:ea typeface="Merriweather" pitchFamily="34" charset="-122"/>
                <a:cs typeface="Merriweather" pitchFamily="34" charset="-120"/>
              </a:rPr>
              <a:t>Introduce stricter cancellation policies and launch targeted loyalty programs.</a:t>
            </a:r>
            <a:endParaRPr lang="en-US" sz="1800" dirty="0"/>
          </a:p>
        </p:txBody>
      </p:sp>
      <p:sp>
        <p:nvSpPr>
          <p:cNvPr id="10" name="Shape 7"/>
          <p:cNvSpPr/>
          <p:nvPr/>
        </p:nvSpPr>
        <p:spPr>
          <a:xfrm>
            <a:off x="7299841" y="4938117"/>
            <a:ext cx="30480" cy="804505"/>
          </a:xfrm>
          <a:prstGeom prst="roundRect">
            <a:avLst>
              <a:gd name="adj" fmla="val 316770"/>
            </a:avLst>
          </a:prstGeom>
          <a:solidFill>
            <a:srgbClr val="194A99"/>
          </a:solidFill>
          <a:ln/>
        </p:spPr>
      </p:sp>
      <p:sp>
        <p:nvSpPr>
          <p:cNvPr id="11" name="Shape 8"/>
          <p:cNvSpPr/>
          <p:nvPr/>
        </p:nvSpPr>
        <p:spPr>
          <a:xfrm>
            <a:off x="7056477" y="4679513"/>
            <a:ext cx="517208" cy="517208"/>
          </a:xfrm>
          <a:prstGeom prst="roundRect">
            <a:avLst>
              <a:gd name="adj" fmla="val 18668"/>
            </a:avLst>
          </a:prstGeom>
          <a:solidFill>
            <a:srgbClr val="003180"/>
          </a:solidFill>
          <a:ln w="7620">
            <a:solidFill>
              <a:srgbClr val="194A99"/>
            </a:solidFill>
            <a:prstDash val="solid"/>
          </a:ln>
        </p:spPr>
      </p:sp>
      <p:sp>
        <p:nvSpPr>
          <p:cNvPr id="12" name="Text 9"/>
          <p:cNvSpPr/>
          <p:nvPr/>
        </p:nvSpPr>
        <p:spPr>
          <a:xfrm>
            <a:off x="7211973" y="4765715"/>
            <a:ext cx="206216" cy="344805"/>
          </a:xfrm>
          <a:prstGeom prst="rect">
            <a:avLst/>
          </a:prstGeom>
          <a:noFill/>
          <a:ln/>
        </p:spPr>
        <p:txBody>
          <a:bodyPr wrap="none" lIns="0" tIns="0" rIns="0" bIns="0" rtlCol="0" anchor="t"/>
          <a:lstStyle/>
          <a:p>
            <a:pPr marL="0" indent="0" algn="ctr">
              <a:lnSpc>
                <a:spcPts val="2700"/>
              </a:lnSpc>
              <a:buNone/>
            </a:pPr>
            <a:r>
              <a:rPr lang="en-US" sz="2700" dirty="0">
                <a:solidFill>
                  <a:srgbClr val="E2E6E9"/>
                </a:solidFill>
                <a:latin typeface="Merriweather" pitchFamily="34" charset="0"/>
                <a:ea typeface="Merriweather" pitchFamily="34" charset="-122"/>
                <a:cs typeface="Merriweather" pitchFamily="34" charset="-120"/>
              </a:rPr>
              <a:t>2</a:t>
            </a:r>
            <a:endParaRPr lang="en-US" sz="2700" dirty="0"/>
          </a:p>
        </p:txBody>
      </p:sp>
      <p:sp>
        <p:nvSpPr>
          <p:cNvPr id="13" name="Text 10"/>
          <p:cNvSpPr/>
          <p:nvPr/>
        </p:nvSpPr>
        <p:spPr>
          <a:xfrm>
            <a:off x="5878354" y="5972532"/>
            <a:ext cx="2873454" cy="359092"/>
          </a:xfrm>
          <a:prstGeom prst="rect">
            <a:avLst/>
          </a:prstGeom>
          <a:noFill/>
          <a:ln/>
        </p:spPr>
        <p:txBody>
          <a:bodyPr wrap="none" lIns="0" tIns="0" rIns="0" bIns="0" rtlCol="0" anchor="t"/>
          <a:lstStyle/>
          <a:p>
            <a:pPr marL="0" indent="0" algn="ctr">
              <a:lnSpc>
                <a:spcPts val="2800"/>
              </a:lnSpc>
              <a:buNone/>
            </a:pPr>
            <a:r>
              <a:rPr lang="en-US" sz="2250" dirty="0">
                <a:solidFill>
                  <a:srgbClr val="E2E6E9"/>
                </a:solidFill>
                <a:latin typeface="Merriweather" pitchFamily="34" charset="0"/>
                <a:ea typeface="Merriweather" pitchFamily="34" charset="-122"/>
                <a:cs typeface="Merriweather" pitchFamily="34" charset="-120"/>
              </a:rPr>
              <a:t>UK and Spain</a:t>
            </a:r>
            <a:endParaRPr lang="en-US" sz="2250" dirty="0"/>
          </a:p>
        </p:txBody>
      </p:sp>
      <p:sp>
        <p:nvSpPr>
          <p:cNvPr id="14" name="Text 11"/>
          <p:cNvSpPr/>
          <p:nvPr/>
        </p:nvSpPr>
        <p:spPr>
          <a:xfrm>
            <a:off x="5451277" y="6469499"/>
            <a:ext cx="3727728" cy="1103352"/>
          </a:xfrm>
          <a:prstGeom prst="rect">
            <a:avLst/>
          </a:prstGeom>
          <a:noFill/>
          <a:ln/>
        </p:spPr>
        <p:txBody>
          <a:bodyPr wrap="square" lIns="0" tIns="0" rIns="0" bIns="0" rtlCol="0" anchor="t"/>
          <a:lstStyle/>
          <a:p>
            <a:pPr marL="0" indent="0" algn="ctr">
              <a:lnSpc>
                <a:spcPts val="2850"/>
              </a:lnSpc>
              <a:buNone/>
            </a:pPr>
            <a:r>
              <a:rPr lang="en-US" sz="1800" dirty="0">
                <a:solidFill>
                  <a:srgbClr val="E2E6E9"/>
                </a:solidFill>
                <a:latin typeface="Merriweather" pitchFamily="34" charset="0"/>
                <a:ea typeface="Merriweather" pitchFamily="34" charset="-122"/>
                <a:cs typeface="Merriweather" pitchFamily="34" charset="-120"/>
              </a:rPr>
              <a:t>Offer flexible pricing and package deals to address price sensitivity.</a:t>
            </a:r>
            <a:endParaRPr lang="en-US" sz="1800" dirty="0"/>
          </a:p>
        </p:txBody>
      </p:sp>
      <p:sp>
        <p:nvSpPr>
          <p:cNvPr id="15" name="Shape 12"/>
          <p:cNvSpPr/>
          <p:nvPr/>
        </p:nvSpPr>
        <p:spPr>
          <a:xfrm>
            <a:off x="11716941" y="4938117"/>
            <a:ext cx="30480" cy="804505"/>
          </a:xfrm>
          <a:prstGeom prst="roundRect">
            <a:avLst>
              <a:gd name="adj" fmla="val 316770"/>
            </a:avLst>
          </a:prstGeom>
          <a:solidFill>
            <a:srgbClr val="194A99"/>
          </a:solidFill>
          <a:ln/>
        </p:spPr>
      </p:sp>
      <p:sp>
        <p:nvSpPr>
          <p:cNvPr id="16" name="Shape 13"/>
          <p:cNvSpPr/>
          <p:nvPr/>
        </p:nvSpPr>
        <p:spPr>
          <a:xfrm>
            <a:off x="11473577" y="4679513"/>
            <a:ext cx="517208" cy="517208"/>
          </a:xfrm>
          <a:prstGeom prst="roundRect">
            <a:avLst>
              <a:gd name="adj" fmla="val 18668"/>
            </a:avLst>
          </a:prstGeom>
          <a:solidFill>
            <a:srgbClr val="003180"/>
          </a:solidFill>
          <a:ln w="7620">
            <a:solidFill>
              <a:srgbClr val="194A99"/>
            </a:solidFill>
            <a:prstDash val="solid"/>
          </a:ln>
        </p:spPr>
      </p:sp>
      <p:sp>
        <p:nvSpPr>
          <p:cNvPr id="17" name="Text 14"/>
          <p:cNvSpPr/>
          <p:nvPr/>
        </p:nvSpPr>
        <p:spPr>
          <a:xfrm>
            <a:off x="11635621" y="4765715"/>
            <a:ext cx="193119" cy="344805"/>
          </a:xfrm>
          <a:prstGeom prst="rect">
            <a:avLst/>
          </a:prstGeom>
          <a:noFill/>
          <a:ln/>
        </p:spPr>
        <p:txBody>
          <a:bodyPr wrap="none" lIns="0" tIns="0" rIns="0" bIns="0" rtlCol="0" anchor="t"/>
          <a:lstStyle/>
          <a:p>
            <a:pPr marL="0" indent="0" algn="ctr">
              <a:lnSpc>
                <a:spcPts val="2700"/>
              </a:lnSpc>
              <a:buNone/>
            </a:pPr>
            <a:r>
              <a:rPr lang="en-US" sz="2700" dirty="0">
                <a:solidFill>
                  <a:srgbClr val="E2E6E9"/>
                </a:solidFill>
                <a:latin typeface="Merriweather" pitchFamily="34" charset="0"/>
                <a:ea typeface="Merriweather" pitchFamily="34" charset="-122"/>
                <a:cs typeface="Merriweather" pitchFamily="34" charset="-120"/>
              </a:rPr>
              <a:t>3</a:t>
            </a:r>
            <a:endParaRPr lang="en-US" sz="2700" dirty="0"/>
          </a:p>
        </p:txBody>
      </p:sp>
      <p:sp>
        <p:nvSpPr>
          <p:cNvPr id="18" name="Text 15"/>
          <p:cNvSpPr/>
          <p:nvPr/>
        </p:nvSpPr>
        <p:spPr>
          <a:xfrm>
            <a:off x="10295453" y="5972532"/>
            <a:ext cx="2873454" cy="359092"/>
          </a:xfrm>
          <a:prstGeom prst="rect">
            <a:avLst/>
          </a:prstGeom>
          <a:noFill/>
          <a:ln/>
        </p:spPr>
        <p:txBody>
          <a:bodyPr wrap="none" lIns="0" tIns="0" rIns="0" bIns="0" rtlCol="0" anchor="t"/>
          <a:lstStyle/>
          <a:p>
            <a:pPr marL="0" indent="0" algn="ctr">
              <a:lnSpc>
                <a:spcPts val="2800"/>
              </a:lnSpc>
              <a:buNone/>
            </a:pPr>
            <a:r>
              <a:rPr lang="en-US" sz="2250" dirty="0">
                <a:solidFill>
                  <a:srgbClr val="E2E6E9"/>
                </a:solidFill>
                <a:latin typeface="Merriweather" pitchFamily="34" charset="0"/>
                <a:ea typeface="Merriweather" pitchFamily="34" charset="-122"/>
                <a:cs typeface="Merriweather" pitchFamily="34" charset="-120"/>
              </a:rPr>
              <a:t>Global Markets</a:t>
            </a:r>
            <a:endParaRPr lang="en-US" sz="2250" dirty="0"/>
          </a:p>
        </p:txBody>
      </p:sp>
      <p:sp>
        <p:nvSpPr>
          <p:cNvPr id="19" name="Text 16"/>
          <p:cNvSpPr/>
          <p:nvPr/>
        </p:nvSpPr>
        <p:spPr>
          <a:xfrm>
            <a:off x="9868376" y="6469499"/>
            <a:ext cx="3727728" cy="1103352"/>
          </a:xfrm>
          <a:prstGeom prst="rect">
            <a:avLst/>
          </a:prstGeom>
          <a:noFill/>
          <a:ln/>
        </p:spPr>
        <p:txBody>
          <a:bodyPr wrap="square" lIns="0" tIns="0" rIns="0" bIns="0" rtlCol="0" anchor="t"/>
          <a:lstStyle/>
          <a:p>
            <a:pPr marL="0" indent="0" algn="ctr">
              <a:lnSpc>
                <a:spcPts val="2850"/>
              </a:lnSpc>
              <a:buNone/>
            </a:pPr>
            <a:r>
              <a:rPr lang="en-US" sz="1800" dirty="0">
                <a:solidFill>
                  <a:srgbClr val="E2E6E9"/>
                </a:solidFill>
                <a:latin typeface="Merriweather" pitchFamily="34" charset="0"/>
                <a:ea typeface="Merriweather" pitchFamily="34" charset="-122"/>
                <a:cs typeface="Merriweather" pitchFamily="34" charset="-120"/>
              </a:rPr>
              <a:t>Analyze trends in smaller contributing countries for new opportunities.</a:t>
            </a:r>
            <a:endParaRPr lang="en-US" sz="1800" dirty="0"/>
          </a:p>
        </p:txBody>
      </p:sp>
      <p:sp>
        <p:nvSpPr>
          <p:cNvPr id="20" name="Rectangle 19">
            <a:extLst>
              <a:ext uri="{FF2B5EF4-FFF2-40B4-BE49-F238E27FC236}">
                <a16:creationId xmlns:a16="http://schemas.microsoft.com/office/drawing/2014/main" id="{8E393655-BDBB-40C7-847E-1B24B08F943A}"/>
              </a:ext>
            </a:extLst>
          </p:cNvPr>
          <p:cNvSpPr/>
          <p:nvPr/>
        </p:nvSpPr>
        <p:spPr>
          <a:xfrm>
            <a:off x="12871048" y="7824486"/>
            <a:ext cx="1632030" cy="2546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9613758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701873" y="551498"/>
            <a:ext cx="7740253" cy="1253252"/>
          </a:xfrm>
          <a:prstGeom prst="rect">
            <a:avLst/>
          </a:prstGeom>
          <a:noFill/>
          <a:ln/>
        </p:spPr>
        <p:txBody>
          <a:bodyPr wrap="square" lIns="0" tIns="0" rIns="0" bIns="0" rtlCol="0" anchor="t"/>
          <a:lstStyle/>
          <a:p>
            <a:pPr marL="0" indent="0">
              <a:lnSpc>
                <a:spcPts val="4900"/>
              </a:lnSpc>
              <a:buNone/>
            </a:pPr>
            <a:r>
              <a:rPr lang="en-US" sz="3900" dirty="0">
                <a:solidFill>
                  <a:srgbClr val="F5F0F0"/>
                </a:solidFill>
                <a:latin typeface="Merriweather" pitchFamily="34" charset="0"/>
                <a:ea typeface="Merriweather" pitchFamily="34" charset="-122"/>
                <a:cs typeface="Merriweather" pitchFamily="34" charset="-120"/>
              </a:rPr>
              <a:t>Cancellation Rates and Booking Channels</a:t>
            </a:r>
            <a:endParaRPr lang="en-US" sz="3900" dirty="0"/>
          </a:p>
        </p:txBody>
      </p:sp>
      <p:pic>
        <p:nvPicPr>
          <p:cNvPr id="4" name="Image 1" descr="preencoded.png"/>
          <p:cNvPicPr>
            <a:picLocks noChangeAspect="1"/>
          </p:cNvPicPr>
          <p:nvPr/>
        </p:nvPicPr>
        <p:blipFill>
          <a:blip r:embed="rId3"/>
          <a:stretch>
            <a:fillRect/>
          </a:stretch>
        </p:blipFill>
        <p:spPr>
          <a:xfrm>
            <a:off x="701873" y="2105501"/>
            <a:ext cx="501372" cy="501372"/>
          </a:xfrm>
          <a:prstGeom prst="rect">
            <a:avLst/>
          </a:prstGeom>
        </p:spPr>
      </p:pic>
      <p:sp>
        <p:nvSpPr>
          <p:cNvPr id="5" name="Text 1"/>
          <p:cNvSpPr/>
          <p:nvPr/>
        </p:nvSpPr>
        <p:spPr>
          <a:xfrm>
            <a:off x="701873" y="2807375"/>
            <a:ext cx="3353395" cy="313373"/>
          </a:xfrm>
          <a:prstGeom prst="rect">
            <a:avLst/>
          </a:prstGeom>
          <a:noFill/>
          <a:ln/>
        </p:spPr>
        <p:txBody>
          <a:bodyPr wrap="none" lIns="0" tIns="0" rIns="0" bIns="0" rtlCol="0" anchor="t"/>
          <a:lstStyle/>
          <a:p>
            <a:pPr marL="0" indent="0" algn="l">
              <a:lnSpc>
                <a:spcPts val="2450"/>
              </a:lnSpc>
              <a:buNone/>
            </a:pPr>
            <a:r>
              <a:rPr lang="en-US" sz="1950" dirty="0">
                <a:solidFill>
                  <a:srgbClr val="E2E6E9"/>
                </a:solidFill>
                <a:latin typeface="Merriweather" pitchFamily="34" charset="0"/>
                <a:ea typeface="Merriweather" pitchFamily="34" charset="-122"/>
                <a:cs typeface="Merriweather" pitchFamily="34" charset="-120"/>
              </a:rPr>
              <a:t>Top Cancellation Countries</a:t>
            </a:r>
            <a:endParaRPr lang="en-US" sz="1950" dirty="0"/>
          </a:p>
        </p:txBody>
      </p:sp>
      <p:sp>
        <p:nvSpPr>
          <p:cNvPr id="6" name="Text 2"/>
          <p:cNvSpPr/>
          <p:nvPr/>
        </p:nvSpPr>
        <p:spPr>
          <a:xfrm>
            <a:off x="701873" y="3241000"/>
            <a:ext cx="7740253" cy="320992"/>
          </a:xfrm>
          <a:prstGeom prst="rect">
            <a:avLst/>
          </a:prstGeom>
          <a:noFill/>
          <a:ln/>
        </p:spPr>
        <p:txBody>
          <a:bodyPr wrap="none" lIns="0" tIns="0" rIns="0" bIns="0" rtlCol="0" anchor="t"/>
          <a:lstStyle/>
          <a:p>
            <a:pPr marL="0" indent="0" algn="l">
              <a:lnSpc>
                <a:spcPts val="2500"/>
              </a:lnSpc>
              <a:buNone/>
            </a:pPr>
            <a:r>
              <a:rPr lang="en-US" sz="1550" dirty="0">
                <a:solidFill>
                  <a:srgbClr val="E2E6E9"/>
                </a:solidFill>
                <a:latin typeface="Merriweather" pitchFamily="34" charset="0"/>
                <a:ea typeface="Merriweather" pitchFamily="34" charset="-122"/>
                <a:cs typeface="Merriweather" pitchFamily="34" charset="-120"/>
              </a:rPr>
              <a:t>Portugal: 70.07%, UK: 6.25%, Spain: 5.54%</a:t>
            </a:r>
            <a:endParaRPr lang="en-US" sz="1550" dirty="0"/>
          </a:p>
        </p:txBody>
      </p:sp>
      <p:pic>
        <p:nvPicPr>
          <p:cNvPr id="7" name="Image 2" descr="preencoded.png"/>
          <p:cNvPicPr>
            <a:picLocks noChangeAspect="1"/>
          </p:cNvPicPr>
          <p:nvPr/>
        </p:nvPicPr>
        <p:blipFill>
          <a:blip r:embed="rId4"/>
          <a:stretch>
            <a:fillRect/>
          </a:stretch>
        </p:blipFill>
        <p:spPr>
          <a:xfrm>
            <a:off x="701873" y="4163616"/>
            <a:ext cx="501372" cy="501372"/>
          </a:xfrm>
          <a:prstGeom prst="rect">
            <a:avLst/>
          </a:prstGeom>
        </p:spPr>
      </p:pic>
      <p:sp>
        <p:nvSpPr>
          <p:cNvPr id="8" name="Text 3"/>
          <p:cNvSpPr/>
          <p:nvPr/>
        </p:nvSpPr>
        <p:spPr>
          <a:xfrm>
            <a:off x="701873" y="4865489"/>
            <a:ext cx="2506980" cy="313373"/>
          </a:xfrm>
          <a:prstGeom prst="rect">
            <a:avLst/>
          </a:prstGeom>
          <a:noFill/>
          <a:ln/>
        </p:spPr>
        <p:txBody>
          <a:bodyPr wrap="none" lIns="0" tIns="0" rIns="0" bIns="0" rtlCol="0" anchor="t"/>
          <a:lstStyle/>
          <a:p>
            <a:pPr marL="0" indent="0" algn="l">
              <a:lnSpc>
                <a:spcPts val="2450"/>
              </a:lnSpc>
              <a:buNone/>
            </a:pPr>
            <a:r>
              <a:rPr lang="en-US" sz="1950" dirty="0">
                <a:solidFill>
                  <a:srgbClr val="E2E6E9"/>
                </a:solidFill>
                <a:latin typeface="Merriweather" pitchFamily="34" charset="0"/>
                <a:ea typeface="Merriweather" pitchFamily="34" charset="-122"/>
                <a:cs typeface="Merriweather" pitchFamily="34" charset="-120"/>
              </a:rPr>
              <a:t>Booking Channels</a:t>
            </a:r>
            <a:endParaRPr lang="en-US" sz="1950" dirty="0"/>
          </a:p>
        </p:txBody>
      </p:sp>
      <p:sp>
        <p:nvSpPr>
          <p:cNvPr id="9" name="Text 4"/>
          <p:cNvSpPr/>
          <p:nvPr/>
        </p:nvSpPr>
        <p:spPr>
          <a:xfrm>
            <a:off x="701873" y="5299115"/>
            <a:ext cx="7740253" cy="320992"/>
          </a:xfrm>
          <a:prstGeom prst="rect">
            <a:avLst/>
          </a:prstGeom>
          <a:noFill/>
          <a:ln/>
        </p:spPr>
        <p:txBody>
          <a:bodyPr wrap="none" lIns="0" tIns="0" rIns="0" bIns="0" rtlCol="0" anchor="t"/>
          <a:lstStyle/>
          <a:p>
            <a:pPr marL="0" indent="0" algn="l">
              <a:lnSpc>
                <a:spcPts val="2500"/>
              </a:lnSpc>
              <a:buNone/>
            </a:pPr>
            <a:r>
              <a:rPr lang="en-US" sz="1550" dirty="0">
                <a:solidFill>
                  <a:srgbClr val="E2E6E9"/>
                </a:solidFill>
                <a:latin typeface="Merriweather" pitchFamily="34" charset="0"/>
                <a:ea typeface="Merriweather" pitchFamily="34" charset="-122"/>
                <a:cs typeface="Merriweather" pitchFamily="34" charset="-120"/>
              </a:rPr>
              <a:t>OTAs: 46%, TA/TO: 20.3%, Groups: 27%, Direct: 4%</a:t>
            </a:r>
            <a:endParaRPr lang="en-US" sz="1550" dirty="0"/>
          </a:p>
        </p:txBody>
      </p:sp>
      <p:pic>
        <p:nvPicPr>
          <p:cNvPr id="10" name="Image 3" descr="preencoded.png"/>
          <p:cNvPicPr>
            <a:picLocks noChangeAspect="1"/>
          </p:cNvPicPr>
          <p:nvPr/>
        </p:nvPicPr>
        <p:blipFill>
          <a:blip r:embed="rId5"/>
          <a:stretch>
            <a:fillRect/>
          </a:stretch>
        </p:blipFill>
        <p:spPr>
          <a:xfrm>
            <a:off x="701873" y="6221730"/>
            <a:ext cx="501372" cy="501372"/>
          </a:xfrm>
          <a:prstGeom prst="rect">
            <a:avLst/>
          </a:prstGeom>
        </p:spPr>
      </p:pic>
      <p:sp>
        <p:nvSpPr>
          <p:cNvPr id="11" name="Text 5"/>
          <p:cNvSpPr/>
          <p:nvPr/>
        </p:nvSpPr>
        <p:spPr>
          <a:xfrm>
            <a:off x="701873" y="6923603"/>
            <a:ext cx="3490555" cy="313373"/>
          </a:xfrm>
          <a:prstGeom prst="rect">
            <a:avLst/>
          </a:prstGeom>
          <a:noFill/>
          <a:ln/>
        </p:spPr>
        <p:txBody>
          <a:bodyPr wrap="none" lIns="0" tIns="0" rIns="0" bIns="0" rtlCol="0" anchor="t"/>
          <a:lstStyle/>
          <a:p>
            <a:pPr marL="0" indent="0" algn="l">
              <a:lnSpc>
                <a:spcPts val="2450"/>
              </a:lnSpc>
              <a:buNone/>
            </a:pPr>
            <a:r>
              <a:rPr lang="en-US" sz="1950" dirty="0">
                <a:solidFill>
                  <a:srgbClr val="E2E6E9"/>
                </a:solidFill>
                <a:latin typeface="Merriweather" pitchFamily="34" charset="0"/>
                <a:ea typeface="Merriweather" pitchFamily="34" charset="-122"/>
                <a:cs typeface="Merriweather" pitchFamily="34" charset="-120"/>
              </a:rPr>
              <a:t>Strategic Recommendations</a:t>
            </a:r>
            <a:endParaRPr lang="en-US" sz="1950" dirty="0"/>
          </a:p>
        </p:txBody>
      </p:sp>
      <p:sp>
        <p:nvSpPr>
          <p:cNvPr id="12" name="Text 6"/>
          <p:cNvSpPr/>
          <p:nvPr/>
        </p:nvSpPr>
        <p:spPr>
          <a:xfrm>
            <a:off x="701873" y="7357229"/>
            <a:ext cx="7740253" cy="320992"/>
          </a:xfrm>
          <a:prstGeom prst="rect">
            <a:avLst/>
          </a:prstGeom>
          <a:noFill/>
          <a:ln/>
        </p:spPr>
        <p:txBody>
          <a:bodyPr wrap="none" lIns="0" tIns="0" rIns="0" bIns="0" rtlCol="0" anchor="t"/>
          <a:lstStyle/>
          <a:p>
            <a:pPr marL="0" indent="0" algn="l">
              <a:lnSpc>
                <a:spcPts val="2500"/>
              </a:lnSpc>
              <a:buNone/>
            </a:pPr>
            <a:r>
              <a:rPr lang="en-US" sz="1550" dirty="0">
                <a:solidFill>
                  <a:srgbClr val="E2E6E9"/>
                </a:solidFill>
                <a:latin typeface="Merriweather" pitchFamily="34" charset="0"/>
                <a:ea typeface="Merriweather" pitchFamily="34" charset="-122"/>
                <a:cs typeface="Merriweather" pitchFamily="34" charset="-120"/>
              </a:rPr>
              <a:t>Increase direct bookings, optimize OTA strategy, enhance group packages</a:t>
            </a:r>
            <a:endParaRPr lang="en-US" sz="1550" dirty="0"/>
          </a:p>
        </p:txBody>
      </p:sp>
      <p:pic>
        <p:nvPicPr>
          <p:cNvPr id="13" name="Image 140">
            <a:extLst>
              <a:ext uri="{FF2B5EF4-FFF2-40B4-BE49-F238E27FC236}">
                <a16:creationId xmlns:a16="http://schemas.microsoft.com/office/drawing/2014/main" id="{ED850304-8CFA-477C-9F3C-7A26AD7FFBB6}"/>
              </a:ext>
            </a:extLst>
          </p:cNvPr>
          <p:cNvPicPr/>
          <p:nvPr/>
        </p:nvPicPr>
        <p:blipFill>
          <a:blip r:embed="rId6" cstate="print"/>
          <a:stretch>
            <a:fillRect/>
          </a:stretch>
        </p:blipFill>
        <p:spPr>
          <a:xfrm>
            <a:off x="6153374" y="1492095"/>
            <a:ext cx="8315661" cy="5245410"/>
          </a:xfrm>
          <a:prstGeom prst="rect">
            <a:avLst/>
          </a:prstGeom>
        </p:spPr>
      </p:pic>
      <p:sp>
        <p:nvSpPr>
          <p:cNvPr id="14" name="Rectangle 13">
            <a:extLst>
              <a:ext uri="{FF2B5EF4-FFF2-40B4-BE49-F238E27FC236}">
                <a16:creationId xmlns:a16="http://schemas.microsoft.com/office/drawing/2014/main" id="{6A3D8836-E0D3-41CF-B855-DF9D89FF0CF8}"/>
              </a:ext>
            </a:extLst>
          </p:cNvPr>
          <p:cNvSpPr/>
          <p:nvPr/>
        </p:nvSpPr>
        <p:spPr>
          <a:xfrm>
            <a:off x="12871048" y="7824486"/>
            <a:ext cx="1632030" cy="2546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7082445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476523" y="249436"/>
            <a:ext cx="12898041" cy="771287"/>
          </a:xfrm>
          <a:prstGeom prst="rect">
            <a:avLst/>
          </a:prstGeom>
          <a:noFill/>
          <a:ln/>
        </p:spPr>
        <p:txBody>
          <a:bodyPr wrap="none" lIns="0" tIns="0" rIns="0" bIns="0" rtlCol="0" anchor="t"/>
          <a:lstStyle/>
          <a:p>
            <a:pPr marL="0" indent="0">
              <a:lnSpc>
                <a:spcPts val="6050"/>
              </a:lnSpc>
              <a:buNone/>
            </a:pPr>
            <a:r>
              <a:rPr lang="en-US" sz="4850" dirty="0">
                <a:solidFill>
                  <a:srgbClr val="F5F0F0"/>
                </a:solidFill>
                <a:latin typeface="Merriweather" pitchFamily="34" charset="0"/>
                <a:ea typeface="Merriweather" pitchFamily="34" charset="-122"/>
                <a:cs typeface="Merriweather" pitchFamily="34" charset="-120"/>
              </a:rPr>
              <a:t>Research Question 1: Cancellation Reasons</a:t>
            </a:r>
            <a:endParaRPr lang="en-US" sz="4850" dirty="0"/>
          </a:p>
        </p:txBody>
      </p:sp>
      <p:sp>
        <p:nvSpPr>
          <p:cNvPr id="3" name="Text 1"/>
          <p:cNvSpPr/>
          <p:nvPr/>
        </p:nvSpPr>
        <p:spPr>
          <a:xfrm>
            <a:off x="476523" y="1050013"/>
            <a:ext cx="3085386" cy="385524"/>
          </a:xfrm>
          <a:prstGeom prst="rect">
            <a:avLst/>
          </a:prstGeom>
          <a:noFill/>
          <a:ln/>
        </p:spPr>
        <p:txBody>
          <a:bodyPr wrap="none" lIns="0" tIns="0" rIns="0" bIns="0" rtlCol="0" anchor="t"/>
          <a:lstStyle/>
          <a:p>
            <a:pPr marL="0" indent="0">
              <a:lnSpc>
                <a:spcPts val="3000"/>
              </a:lnSpc>
              <a:buNone/>
            </a:pPr>
            <a:r>
              <a:rPr lang="en-US" sz="2400" dirty="0">
                <a:solidFill>
                  <a:srgbClr val="F5F0F0"/>
                </a:solidFill>
                <a:latin typeface="Merriweather" pitchFamily="34" charset="0"/>
                <a:ea typeface="Merriweather" pitchFamily="34" charset="-122"/>
                <a:cs typeface="Merriweather" pitchFamily="34" charset="-120"/>
              </a:rPr>
              <a:t>Model Performance</a:t>
            </a:r>
            <a:endParaRPr lang="en-US" sz="2400" dirty="0"/>
          </a:p>
        </p:txBody>
      </p:sp>
      <p:sp>
        <p:nvSpPr>
          <p:cNvPr id="4" name="Text 2"/>
          <p:cNvSpPr/>
          <p:nvPr/>
        </p:nvSpPr>
        <p:spPr>
          <a:xfrm>
            <a:off x="476523" y="1475767"/>
            <a:ext cx="6150293" cy="789622"/>
          </a:xfrm>
          <a:prstGeom prst="rect">
            <a:avLst/>
          </a:prstGeom>
          <a:noFill/>
          <a:ln/>
        </p:spPr>
        <p:txBody>
          <a:bodyPr wrap="square" lIns="0" tIns="0" rIns="0" bIns="0" rtlCol="0" anchor="t"/>
          <a:lstStyle/>
          <a:p>
            <a:pPr marL="0" indent="0">
              <a:lnSpc>
                <a:spcPts val="3100"/>
              </a:lnSpc>
              <a:buNone/>
            </a:pPr>
            <a:r>
              <a:rPr lang="en-US" sz="1900" dirty="0">
                <a:solidFill>
                  <a:srgbClr val="E2E6E9"/>
                </a:solidFill>
                <a:latin typeface="Merriweather" pitchFamily="34" charset="0"/>
                <a:ea typeface="Merriweather" pitchFamily="34" charset="-122"/>
                <a:cs typeface="Merriweather" pitchFamily="34" charset="-120"/>
              </a:rPr>
              <a:t>The Logistic Regression model accurately predicted cancellations 80.1% of the time.</a:t>
            </a:r>
            <a:endParaRPr lang="en-US" sz="1900" dirty="0"/>
          </a:p>
        </p:txBody>
      </p:sp>
      <p:sp>
        <p:nvSpPr>
          <p:cNvPr id="5" name="Text 3"/>
          <p:cNvSpPr/>
          <p:nvPr/>
        </p:nvSpPr>
        <p:spPr>
          <a:xfrm>
            <a:off x="486762" y="2303348"/>
            <a:ext cx="6150293" cy="1184434"/>
          </a:xfrm>
          <a:prstGeom prst="rect">
            <a:avLst/>
          </a:prstGeom>
          <a:noFill/>
          <a:ln/>
        </p:spPr>
        <p:txBody>
          <a:bodyPr wrap="square" lIns="0" tIns="0" rIns="0" bIns="0" rtlCol="0" anchor="t"/>
          <a:lstStyle/>
          <a:p>
            <a:pPr marL="0" indent="0">
              <a:lnSpc>
                <a:spcPts val="3100"/>
              </a:lnSpc>
              <a:buNone/>
            </a:pPr>
            <a:r>
              <a:rPr lang="en-US" sz="1900" dirty="0">
                <a:solidFill>
                  <a:srgbClr val="E2E6E9"/>
                </a:solidFill>
                <a:latin typeface="Merriweather" pitchFamily="34" charset="0"/>
                <a:ea typeface="Merriweather" pitchFamily="34" charset="-122"/>
                <a:cs typeface="Merriweather" pitchFamily="34" charset="-120"/>
              </a:rPr>
              <a:t>The model achieved an ROC AUC Score of 84.6%, indicating strong ability to distinguish between cancellations.</a:t>
            </a:r>
            <a:endParaRPr lang="en-US" sz="1900" dirty="0"/>
          </a:p>
        </p:txBody>
      </p:sp>
      <p:sp>
        <p:nvSpPr>
          <p:cNvPr id="6" name="Text 4"/>
          <p:cNvSpPr/>
          <p:nvPr/>
        </p:nvSpPr>
        <p:spPr>
          <a:xfrm>
            <a:off x="7613689" y="1090243"/>
            <a:ext cx="3085386" cy="385524"/>
          </a:xfrm>
          <a:prstGeom prst="rect">
            <a:avLst/>
          </a:prstGeom>
          <a:noFill/>
          <a:ln/>
        </p:spPr>
        <p:txBody>
          <a:bodyPr wrap="none" lIns="0" tIns="0" rIns="0" bIns="0" rtlCol="0" anchor="t"/>
          <a:lstStyle/>
          <a:p>
            <a:pPr marL="0" indent="0">
              <a:lnSpc>
                <a:spcPts val="3000"/>
              </a:lnSpc>
              <a:buNone/>
            </a:pPr>
            <a:r>
              <a:rPr lang="en-US" sz="2400" dirty="0">
                <a:solidFill>
                  <a:srgbClr val="F5F0F0"/>
                </a:solidFill>
                <a:latin typeface="Merriweather" pitchFamily="34" charset="0"/>
                <a:ea typeface="Merriweather" pitchFamily="34" charset="-122"/>
                <a:cs typeface="Merriweather" pitchFamily="34" charset="-120"/>
              </a:rPr>
              <a:t>Key Findings</a:t>
            </a:r>
            <a:endParaRPr lang="en-US" sz="2400" dirty="0"/>
          </a:p>
        </p:txBody>
      </p:sp>
      <p:sp>
        <p:nvSpPr>
          <p:cNvPr id="7" name="Text 5"/>
          <p:cNvSpPr/>
          <p:nvPr/>
        </p:nvSpPr>
        <p:spPr>
          <a:xfrm>
            <a:off x="7613689" y="1545287"/>
            <a:ext cx="6150293" cy="789622"/>
          </a:xfrm>
          <a:prstGeom prst="rect">
            <a:avLst/>
          </a:prstGeom>
          <a:noFill/>
          <a:ln/>
        </p:spPr>
        <p:txBody>
          <a:bodyPr wrap="square" lIns="0" tIns="0" rIns="0" bIns="0" rtlCol="0" anchor="t"/>
          <a:lstStyle/>
          <a:p>
            <a:pPr marL="0" indent="0">
              <a:lnSpc>
                <a:spcPts val="3100"/>
              </a:lnSpc>
              <a:buNone/>
            </a:pPr>
            <a:r>
              <a:rPr lang="en-US" sz="1900" dirty="0">
                <a:solidFill>
                  <a:srgbClr val="E2E6E9"/>
                </a:solidFill>
                <a:latin typeface="Merriweather" pitchFamily="34" charset="0"/>
                <a:ea typeface="Merriweather" pitchFamily="34" charset="-122"/>
                <a:cs typeface="Merriweather" pitchFamily="34" charset="-120"/>
              </a:rPr>
              <a:t>Longer booking lead times increase cancellation likelihood.</a:t>
            </a:r>
            <a:endParaRPr lang="en-US" sz="1900" dirty="0"/>
          </a:p>
        </p:txBody>
      </p:sp>
      <p:sp>
        <p:nvSpPr>
          <p:cNvPr id="8" name="Text 6"/>
          <p:cNvSpPr/>
          <p:nvPr/>
        </p:nvSpPr>
        <p:spPr>
          <a:xfrm>
            <a:off x="7623929" y="2372162"/>
            <a:ext cx="6150293" cy="789622"/>
          </a:xfrm>
          <a:prstGeom prst="rect">
            <a:avLst/>
          </a:prstGeom>
          <a:noFill/>
          <a:ln/>
        </p:spPr>
        <p:txBody>
          <a:bodyPr wrap="square" lIns="0" tIns="0" rIns="0" bIns="0" rtlCol="0" anchor="t"/>
          <a:lstStyle/>
          <a:p>
            <a:pPr marL="0" indent="0">
              <a:lnSpc>
                <a:spcPts val="3100"/>
              </a:lnSpc>
              <a:buNone/>
            </a:pPr>
            <a:r>
              <a:rPr lang="en-US" sz="1900" dirty="0">
                <a:solidFill>
                  <a:srgbClr val="E2E6E9"/>
                </a:solidFill>
                <a:latin typeface="Merriweather" pitchFamily="34" charset="0"/>
                <a:ea typeface="Merriweather" pitchFamily="34" charset="-122"/>
                <a:cs typeface="Merriweather" pitchFamily="34" charset="-120"/>
              </a:rPr>
              <a:t>Non-refundable deposits reduce cancellations, while special requests demonstrate commitment.</a:t>
            </a:r>
            <a:endParaRPr lang="en-US" sz="1900" dirty="0"/>
          </a:p>
        </p:txBody>
      </p:sp>
      <p:pic>
        <p:nvPicPr>
          <p:cNvPr id="9" name="Image 148">
            <a:extLst>
              <a:ext uri="{FF2B5EF4-FFF2-40B4-BE49-F238E27FC236}">
                <a16:creationId xmlns:a16="http://schemas.microsoft.com/office/drawing/2014/main" id="{D9834C3F-57E6-4499-A1F4-E2A9B5BD7A0F}"/>
              </a:ext>
            </a:extLst>
          </p:cNvPr>
          <p:cNvPicPr/>
          <p:nvPr/>
        </p:nvPicPr>
        <p:blipFill>
          <a:blip r:embed="rId3" cstate="print"/>
          <a:stretch>
            <a:fillRect/>
          </a:stretch>
        </p:blipFill>
        <p:spPr>
          <a:xfrm>
            <a:off x="277960" y="3982634"/>
            <a:ext cx="4681314" cy="3827418"/>
          </a:xfrm>
          <a:prstGeom prst="rect">
            <a:avLst/>
          </a:prstGeom>
        </p:spPr>
      </p:pic>
      <p:pic>
        <p:nvPicPr>
          <p:cNvPr id="10" name="Image 149">
            <a:extLst>
              <a:ext uri="{FF2B5EF4-FFF2-40B4-BE49-F238E27FC236}">
                <a16:creationId xmlns:a16="http://schemas.microsoft.com/office/drawing/2014/main" id="{A84393C3-347B-43B6-AA76-AACFFCB61D6F}"/>
              </a:ext>
            </a:extLst>
          </p:cNvPr>
          <p:cNvPicPr/>
          <p:nvPr/>
        </p:nvPicPr>
        <p:blipFill>
          <a:blip r:embed="rId4" cstate="print"/>
          <a:stretch>
            <a:fillRect/>
          </a:stretch>
        </p:blipFill>
        <p:spPr>
          <a:xfrm>
            <a:off x="5292763" y="3982634"/>
            <a:ext cx="4927002" cy="3827418"/>
          </a:xfrm>
          <a:prstGeom prst="rect">
            <a:avLst/>
          </a:prstGeom>
        </p:spPr>
      </p:pic>
      <p:pic>
        <p:nvPicPr>
          <p:cNvPr id="11" name="Image 150">
            <a:extLst>
              <a:ext uri="{FF2B5EF4-FFF2-40B4-BE49-F238E27FC236}">
                <a16:creationId xmlns:a16="http://schemas.microsoft.com/office/drawing/2014/main" id="{174B3F03-BC73-483D-8948-AE8898E85EC8}"/>
              </a:ext>
            </a:extLst>
          </p:cNvPr>
          <p:cNvPicPr/>
          <p:nvPr/>
        </p:nvPicPr>
        <p:blipFill>
          <a:blip r:embed="rId5" cstate="print"/>
          <a:stretch>
            <a:fillRect/>
          </a:stretch>
        </p:blipFill>
        <p:spPr>
          <a:xfrm>
            <a:off x="10391887" y="3982633"/>
            <a:ext cx="4238513" cy="3827419"/>
          </a:xfrm>
          <a:prstGeom prst="rect">
            <a:avLst/>
          </a:prstGeom>
        </p:spPr>
      </p:pic>
      <p:sp>
        <p:nvSpPr>
          <p:cNvPr id="12" name="Rectangle 11">
            <a:extLst>
              <a:ext uri="{FF2B5EF4-FFF2-40B4-BE49-F238E27FC236}">
                <a16:creationId xmlns:a16="http://schemas.microsoft.com/office/drawing/2014/main" id="{0E0EE124-B5B3-4E04-B97D-0FAD756A65C3}"/>
              </a:ext>
            </a:extLst>
          </p:cNvPr>
          <p:cNvSpPr/>
          <p:nvPr/>
        </p:nvSpPr>
        <p:spPr>
          <a:xfrm>
            <a:off x="12871048" y="7824486"/>
            <a:ext cx="1632030" cy="2546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4941517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954060"/>
          </a:xfrm>
          <a:prstGeom prst="rect">
            <a:avLst/>
          </a:prstGeom>
        </p:spPr>
      </p:pic>
      <p:sp>
        <p:nvSpPr>
          <p:cNvPr id="3" name="Text 0"/>
          <p:cNvSpPr/>
          <p:nvPr/>
        </p:nvSpPr>
        <p:spPr>
          <a:xfrm>
            <a:off x="827127" y="3609618"/>
            <a:ext cx="12976146" cy="1476851"/>
          </a:xfrm>
          <a:prstGeom prst="rect">
            <a:avLst/>
          </a:prstGeom>
          <a:noFill/>
          <a:ln/>
        </p:spPr>
        <p:txBody>
          <a:bodyPr wrap="square" lIns="0" tIns="0" rIns="0" bIns="0" rtlCol="0" anchor="t"/>
          <a:lstStyle/>
          <a:p>
            <a:pPr marL="0" indent="0">
              <a:lnSpc>
                <a:spcPts val="5800"/>
              </a:lnSpc>
              <a:buNone/>
            </a:pPr>
            <a:r>
              <a:rPr lang="en-US" sz="4650" dirty="0">
                <a:solidFill>
                  <a:srgbClr val="F5F0F0"/>
                </a:solidFill>
                <a:latin typeface="Merriweather" pitchFamily="34" charset="0"/>
                <a:ea typeface="Merriweather" pitchFamily="34" charset="-122"/>
                <a:cs typeface="Merriweather" pitchFamily="34" charset="-120"/>
              </a:rPr>
              <a:t>Actionable Insights from Cancellation Research</a:t>
            </a:r>
            <a:endParaRPr lang="en-US" sz="4650" dirty="0"/>
          </a:p>
        </p:txBody>
      </p:sp>
      <p:sp>
        <p:nvSpPr>
          <p:cNvPr id="4" name="Shape 1"/>
          <p:cNvSpPr/>
          <p:nvPr/>
        </p:nvSpPr>
        <p:spPr>
          <a:xfrm>
            <a:off x="827127" y="5440918"/>
            <a:ext cx="6369963" cy="2133005"/>
          </a:xfrm>
          <a:prstGeom prst="roundRect">
            <a:avLst>
              <a:gd name="adj" fmla="val 4653"/>
            </a:avLst>
          </a:prstGeom>
          <a:solidFill>
            <a:srgbClr val="003180"/>
          </a:solidFill>
          <a:ln w="7620">
            <a:solidFill>
              <a:srgbClr val="194A99"/>
            </a:solidFill>
            <a:prstDash val="solid"/>
          </a:ln>
        </p:spPr>
      </p:sp>
      <p:sp>
        <p:nvSpPr>
          <p:cNvPr id="5" name="Text 2"/>
          <p:cNvSpPr/>
          <p:nvPr/>
        </p:nvSpPr>
        <p:spPr>
          <a:xfrm>
            <a:off x="1070967" y="5684758"/>
            <a:ext cx="2954060" cy="369213"/>
          </a:xfrm>
          <a:prstGeom prst="rect">
            <a:avLst/>
          </a:prstGeom>
          <a:noFill/>
          <a:ln/>
        </p:spPr>
        <p:txBody>
          <a:bodyPr wrap="none" lIns="0" tIns="0" rIns="0" bIns="0" rtlCol="0" anchor="t"/>
          <a:lstStyle/>
          <a:p>
            <a:pPr marL="0" indent="0">
              <a:lnSpc>
                <a:spcPts val="2900"/>
              </a:lnSpc>
              <a:buNone/>
            </a:pPr>
            <a:r>
              <a:rPr lang="en-US" sz="2300" dirty="0">
                <a:solidFill>
                  <a:srgbClr val="E2E6E9"/>
                </a:solidFill>
                <a:latin typeface="Merriweather" pitchFamily="34" charset="0"/>
                <a:ea typeface="Merriweather" pitchFamily="34" charset="-122"/>
                <a:cs typeface="Merriweather" pitchFamily="34" charset="-120"/>
              </a:rPr>
              <a:t>Guest Behavior</a:t>
            </a:r>
            <a:endParaRPr lang="en-US" sz="2300" dirty="0"/>
          </a:p>
        </p:txBody>
      </p:sp>
      <p:sp>
        <p:nvSpPr>
          <p:cNvPr id="6" name="Text 3"/>
          <p:cNvSpPr/>
          <p:nvPr/>
        </p:nvSpPr>
        <p:spPr>
          <a:xfrm>
            <a:off x="1070967" y="6195655"/>
            <a:ext cx="5882283" cy="756285"/>
          </a:xfrm>
          <a:prstGeom prst="rect">
            <a:avLst/>
          </a:prstGeom>
          <a:noFill/>
          <a:ln/>
        </p:spPr>
        <p:txBody>
          <a:bodyPr wrap="square" lIns="0" tIns="0" rIns="0" bIns="0" rtlCol="0" anchor="t"/>
          <a:lstStyle/>
          <a:p>
            <a:pPr marL="0" indent="0">
              <a:lnSpc>
                <a:spcPts val="2950"/>
              </a:lnSpc>
              <a:buNone/>
            </a:pPr>
            <a:r>
              <a:rPr lang="en-US" sz="1850" dirty="0">
                <a:solidFill>
                  <a:srgbClr val="E2E6E9"/>
                </a:solidFill>
                <a:latin typeface="Merriweather" pitchFamily="34" charset="0"/>
                <a:ea typeface="Merriweather" pitchFamily="34" charset="-122"/>
                <a:cs typeface="Merriweather" pitchFamily="34" charset="-120"/>
              </a:rPr>
              <a:t>Guests with long lead times or refundable deposits are more prone to cancel.</a:t>
            </a:r>
            <a:endParaRPr lang="en-US" sz="1850" dirty="0"/>
          </a:p>
        </p:txBody>
      </p:sp>
      <p:sp>
        <p:nvSpPr>
          <p:cNvPr id="7" name="Shape 4"/>
          <p:cNvSpPr/>
          <p:nvPr/>
        </p:nvSpPr>
        <p:spPr>
          <a:xfrm>
            <a:off x="7433310" y="5440918"/>
            <a:ext cx="6369963" cy="2133005"/>
          </a:xfrm>
          <a:prstGeom prst="roundRect">
            <a:avLst>
              <a:gd name="adj" fmla="val 4653"/>
            </a:avLst>
          </a:prstGeom>
          <a:solidFill>
            <a:srgbClr val="003180"/>
          </a:solidFill>
          <a:ln w="7620">
            <a:solidFill>
              <a:srgbClr val="194A99"/>
            </a:solidFill>
            <a:prstDash val="solid"/>
          </a:ln>
        </p:spPr>
      </p:sp>
      <p:sp>
        <p:nvSpPr>
          <p:cNvPr id="8" name="Text 5"/>
          <p:cNvSpPr/>
          <p:nvPr/>
        </p:nvSpPr>
        <p:spPr>
          <a:xfrm>
            <a:off x="7677150" y="5684758"/>
            <a:ext cx="2954060" cy="369213"/>
          </a:xfrm>
          <a:prstGeom prst="rect">
            <a:avLst/>
          </a:prstGeom>
          <a:noFill/>
          <a:ln/>
        </p:spPr>
        <p:txBody>
          <a:bodyPr wrap="none" lIns="0" tIns="0" rIns="0" bIns="0" rtlCol="0" anchor="t"/>
          <a:lstStyle/>
          <a:p>
            <a:pPr marL="0" indent="0">
              <a:lnSpc>
                <a:spcPts val="2900"/>
              </a:lnSpc>
              <a:buNone/>
            </a:pPr>
            <a:r>
              <a:rPr lang="en-US" sz="2300" dirty="0">
                <a:solidFill>
                  <a:srgbClr val="E2E6E9"/>
                </a:solidFill>
                <a:latin typeface="Merriweather" pitchFamily="34" charset="0"/>
                <a:ea typeface="Merriweather" pitchFamily="34" charset="-122"/>
                <a:cs typeface="Merriweather" pitchFamily="34" charset="-120"/>
              </a:rPr>
              <a:t>Channel Analysis</a:t>
            </a:r>
            <a:endParaRPr lang="en-US" sz="2300" dirty="0"/>
          </a:p>
        </p:txBody>
      </p:sp>
      <p:sp>
        <p:nvSpPr>
          <p:cNvPr id="9" name="Text 6"/>
          <p:cNvSpPr/>
          <p:nvPr/>
        </p:nvSpPr>
        <p:spPr>
          <a:xfrm>
            <a:off x="7677150" y="6195655"/>
            <a:ext cx="5882283" cy="1134427"/>
          </a:xfrm>
          <a:prstGeom prst="rect">
            <a:avLst/>
          </a:prstGeom>
          <a:noFill/>
          <a:ln/>
        </p:spPr>
        <p:txBody>
          <a:bodyPr wrap="square" lIns="0" tIns="0" rIns="0" bIns="0" rtlCol="0" anchor="t"/>
          <a:lstStyle/>
          <a:p>
            <a:pPr marL="0" indent="0">
              <a:lnSpc>
                <a:spcPts val="2950"/>
              </a:lnSpc>
              <a:buNone/>
            </a:pPr>
            <a:r>
              <a:rPr lang="en-US" sz="1850" dirty="0">
                <a:solidFill>
                  <a:srgbClr val="E2E6E9"/>
                </a:solidFill>
                <a:latin typeface="Merriweather" pitchFamily="34" charset="0"/>
                <a:ea typeface="Merriweather" pitchFamily="34" charset="-122"/>
                <a:cs typeface="Merriweather" pitchFamily="34" charset="-120"/>
              </a:rPr>
              <a:t>Higher cancellation rates from Online Travel Agencies suggest a need for targeted retention efforts.</a:t>
            </a:r>
            <a:endParaRPr lang="en-US" sz="1850" dirty="0"/>
          </a:p>
        </p:txBody>
      </p:sp>
      <p:sp>
        <p:nvSpPr>
          <p:cNvPr id="10" name="Rectangle 9">
            <a:extLst>
              <a:ext uri="{FF2B5EF4-FFF2-40B4-BE49-F238E27FC236}">
                <a16:creationId xmlns:a16="http://schemas.microsoft.com/office/drawing/2014/main" id="{B56C7B14-E205-487B-A046-337FE3D19E2C}"/>
              </a:ext>
            </a:extLst>
          </p:cNvPr>
          <p:cNvSpPr/>
          <p:nvPr/>
        </p:nvSpPr>
        <p:spPr>
          <a:xfrm>
            <a:off x="12871048" y="7824486"/>
            <a:ext cx="1632030" cy="2546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8718701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18436" y="831294"/>
            <a:ext cx="7507129" cy="1461373"/>
          </a:xfrm>
          <a:prstGeom prst="rect">
            <a:avLst/>
          </a:prstGeom>
          <a:noFill/>
          <a:ln/>
        </p:spPr>
        <p:txBody>
          <a:bodyPr wrap="square" lIns="0" tIns="0" rIns="0" bIns="0" rtlCol="0" anchor="t"/>
          <a:lstStyle/>
          <a:p>
            <a:pPr marL="0" indent="0">
              <a:lnSpc>
                <a:spcPts val="5750"/>
              </a:lnSpc>
              <a:buNone/>
            </a:pPr>
            <a:r>
              <a:rPr lang="en-US" sz="4600" dirty="0">
                <a:solidFill>
                  <a:srgbClr val="F5F0F0"/>
                </a:solidFill>
                <a:latin typeface="Merriweather" pitchFamily="34" charset="0"/>
                <a:ea typeface="Merriweather" pitchFamily="34" charset="-122"/>
                <a:cs typeface="Merriweather" pitchFamily="34" charset="-120"/>
              </a:rPr>
              <a:t>Recommendations to Reduce Cancellations</a:t>
            </a:r>
            <a:endParaRPr lang="en-US" sz="4600" dirty="0"/>
          </a:p>
        </p:txBody>
      </p:sp>
      <p:sp>
        <p:nvSpPr>
          <p:cNvPr id="4" name="Shape 1"/>
          <p:cNvSpPr/>
          <p:nvPr/>
        </p:nvSpPr>
        <p:spPr>
          <a:xfrm>
            <a:off x="818436" y="2906435"/>
            <a:ext cx="526137" cy="526137"/>
          </a:xfrm>
          <a:prstGeom prst="roundRect">
            <a:avLst>
              <a:gd name="adj" fmla="val 18667"/>
            </a:avLst>
          </a:prstGeom>
          <a:solidFill>
            <a:srgbClr val="003180"/>
          </a:solidFill>
          <a:ln w="7620">
            <a:solidFill>
              <a:srgbClr val="194A99"/>
            </a:solidFill>
            <a:prstDash val="solid"/>
          </a:ln>
        </p:spPr>
      </p:sp>
      <p:sp>
        <p:nvSpPr>
          <p:cNvPr id="5" name="Text 2"/>
          <p:cNvSpPr/>
          <p:nvPr/>
        </p:nvSpPr>
        <p:spPr>
          <a:xfrm>
            <a:off x="1004292" y="2994065"/>
            <a:ext cx="154305" cy="350758"/>
          </a:xfrm>
          <a:prstGeom prst="rect">
            <a:avLst/>
          </a:prstGeom>
          <a:noFill/>
          <a:ln/>
        </p:spPr>
        <p:txBody>
          <a:bodyPr wrap="none" lIns="0" tIns="0" rIns="0" bIns="0" rtlCol="0" anchor="t"/>
          <a:lstStyle/>
          <a:p>
            <a:pPr marL="0" indent="0" algn="ctr">
              <a:lnSpc>
                <a:spcPts val="2750"/>
              </a:lnSpc>
              <a:buNone/>
            </a:pPr>
            <a:r>
              <a:rPr lang="en-US" sz="2750" dirty="0">
                <a:solidFill>
                  <a:srgbClr val="E2E6E9"/>
                </a:solidFill>
                <a:latin typeface="Merriweather" pitchFamily="34" charset="0"/>
                <a:ea typeface="Merriweather" pitchFamily="34" charset="-122"/>
                <a:cs typeface="Merriweather" pitchFamily="34" charset="-120"/>
              </a:rPr>
              <a:t>1</a:t>
            </a:r>
            <a:endParaRPr lang="en-US" sz="2750" dirty="0"/>
          </a:p>
        </p:txBody>
      </p:sp>
      <p:sp>
        <p:nvSpPr>
          <p:cNvPr id="6" name="Text 3"/>
          <p:cNvSpPr/>
          <p:nvPr/>
        </p:nvSpPr>
        <p:spPr>
          <a:xfrm>
            <a:off x="1578412" y="2906435"/>
            <a:ext cx="2876669" cy="730568"/>
          </a:xfrm>
          <a:prstGeom prst="rect">
            <a:avLst/>
          </a:prstGeom>
          <a:noFill/>
          <a:ln/>
        </p:spPr>
        <p:txBody>
          <a:bodyPr wrap="square" lIns="0" tIns="0" rIns="0" bIns="0" rtlCol="0" anchor="t"/>
          <a:lstStyle/>
          <a:p>
            <a:pPr marL="0" indent="0">
              <a:lnSpc>
                <a:spcPts val="2850"/>
              </a:lnSpc>
              <a:buNone/>
            </a:pPr>
            <a:r>
              <a:rPr lang="en-US" sz="2300" dirty="0">
                <a:solidFill>
                  <a:srgbClr val="E2E6E9"/>
                </a:solidFill>
                <a:latin typeface="Merriweather" pitchFamily="34" charset="0"/>
                <a:ea typeface="Merriweather" pitchFamily="34" charset="-122"/>
                <a:cs typeface="Merriweather" pitchFamily="34" charset="-120"/>
              </a:rPr>
              <a:t>Flexible Booking Policies</a:t>
            </a:r>
            <a:endParaRPr lang="en-US" sz="2300" dirty="0"/>
          </a:p>
        </p:txBody>
      </p:sp>
      <p:sp>
        <p:nvSpPr>
          <p:cNvPr id="7" name="Text 4"/>
          <p:cNvSpPr/>
          <p:nvPr/>
        </p:nvSpPr>
        <p:spPr>
          <a:xfrm>
            <a:off x="1578412" y="3777258"/>
            <a:ext cx="2876669" cy="1870472"/>
          </a:xfrm>
          <a:prstGeom prst="rect">
            <a:avLst/>
          </a:prstGeom>
          <a:noFill/>
          <a:ln/>
        </p:spPr>
        <p:txBody>
          <a:bodyPr wrap="square" lIns="0" tIns="0" rIns="0" bIns="0" rtlCol="0" anchor="t"/>
          <a:lstStyle/>
          <a:p>
            <a:pPr marL="0" indent="0">
              <a:lnSpc>
                <a:spcPts val="2900"/>
              </a:lnSpc>
              <a:buNone/>
            </a:pPr>
            <a:r>
              <a:rPr lang="en-US" sz="1800" dirty="0">
                <a:solidFill>
                  <a:srgbClr val="E2E6E9"/>
                </a:solidFill>
                <a:latin typeface="Merriweather" pitchFamily="34" charset="0"/>
                <a:ea typeface="Merriweather" pitchFamily="34" charset="-122"/>
                <a:cs typeface="Merriweather" pitchFamily="34" charset="-120"/>
              </a:rPr>
              <a:t>Offer tiered pricing options that vary by cancellation terms, balancing guest flexibility and revenue.</a:t>
            </a:r>
            <a:endParaRPr lang="en-US" sz="1800" dirty="0"/>
          </a:p>
        </p:txBody>
      </p:sp>
      <p:sp>
        <p:nvSpPr>
          <p:cNvPr id="8" name="Shape 5"/>
          <p:cNvSpPr/>
          <p:nvPr/>
        </p:nvSpPr>
        <p:spPr>
          <a:xfrm>
            <a:off x="4688919" y="2906435"/>
            <a:ext cx="526137" cy="526137"/>
          </a:xfrm>
          <a:prstGeom prst="roundRect">
            <a:avLst>
              <a:gd name="adj" fmla="val 18667"/>
            </a:avLst>
          </a:prstGeom>
          <a:solidFill>
            <a:srgbClr val="003180"/>
          </a:solidFill>
          <a:ln w="7620">
            <a:solidFill>
              <a:srgbClr val="194A99"/>
            </a:solidFill>
            <a:prstDash val="solid"/>
          </a:ln>
        </p:spPr>
      </p:sp>
      <p:sp>
        <p:nvSpPr>
          <p:cNvPr id="9" name="Text 6"/>
          <p:cNvSpPr/>
          <p:nvPr/>
        </p:nvSpPr>
        <p:spPr>
          <a:xfrm>
            <a:off x="4847034" y="2994065"/>
            <a:ext cx="209788" cy="350758"/>
          </a:xfrm>
          <a:prstGeom prst="rect">
            <a:avLst/>
          </a:prstGeom>
          <a:noFill/>
          <a:ln/>
        </p:spPr>
        <p:txBody>
          <a:bodyPr wrap="none" lIns="0" tIns="0" rIns="0" bIns="0" rtlCol="0" anchor="t"/>
          <a:lstStyle/>
          <a:p>
            <a:pPr marL="0" indent="0" algn="ctr">
              <a:lnSpc>
                <a:spcPts val="2750"/>
              </a:lnSpc>
              <a:buNone/>
            </a:pPr>
            <a:r>
              <a:rPr lang="en-US" sz="2750" dirty="0">
                <a:solidFill>
                  <a:srgbClr val="E2E6E9"/>
                </a:solidFill>
                <a:latin typeface="Merriweather" pitchFamily="34" charset="0"/>
                <a:ea typeface="Merriweather" pitchFamily="34" charset="-122"/>
                <a:cs typeface="Merriweather" pitchFamily="34" charset="-120"/>
              </a:rPr>
              <a:t>2</a:t>
            </a:r>
            <a:endParaRPr lang="en-US" sz="2750" dirty="0"/>
          </a:p>
        </p:txBody>
      </p:sp>
      <p:sp>
        <p:nvSpPr>
          <p:cNvPr id="10" name="Text 7"/>
          <p:cNvSpPr/>
          <p:nvPr/>
        </p:nvSpPr>
        <p:spPr>
          <a:xfrm>
            <a:off x="5448895" y="2906435"/>
            <a:ext cx="2876669" cy="730568"/>
          </a:xfrm>
          <a:prstGeom prst="rect">
            <a:avLst/>
          </a:prstGeom>
          <a:noFill/>
          <a:ln/>
        </p:spPr>
        <p:txBody>
          <a:bodyPr wrap="square" lIns="0" tIns="0" rIns="0" bIns="0" rtlCol="0" anchor="t"/>
          <a:lstStyle/>
          <a:p>
            <a:pPr marL="0" indent="0">
              <a:lnSpc>
                <a:spcPts val="2850"/>
              </a:lnSpc>
              <a:buNone/>
            </a:pPr>
            <a:r>
              <a:rPr lang="en-US" sz="2300" dirty="0">
                <a:solidFill>
                  <a:srgbClr val="E2E6E9"/>
                </a:solidFill>
                <a:latin typeface="Merriweather" pitchFamily="34" charset="0"/>
                <a:ea typeface="Merriweather" pitchFamily="34" charset="-122"/>
                <a:cs typeface="Merriweather" pitchFamily="34" charset="-120"/>
              </a:rPr>
              <a:t>Target High-Risk Guests</a:t>
            </a:r>
            <a:endParaRPr lang="en-US" sz="2300" dirty="0"/>
          </a:p>
        </p:txBody>
      </p:sp>
      <p:sp>
        <p:nvSpPr>
          <p:cNvPr id="11" name="Text 8"/>
          <p:cNvSpPr/>
          <p:nvPr/>
        </p:nvSpPr>
        <p:spPr>
          <a:xfrm>
            <a:off x="5448895" y="3777258"/>
            <a:ext cx="2876669" cy="1870472"/>
          </a:xfrm>
          <a:prstGeom prst="rect">
            <a:avLst/>
          </a:prstGeom>
          <a:noFill/>
          <a:ln/>
        </p:spPr>
        <p:txBody>
          <a:bodyPr wrap="square" lIns="0" tIns="0" rIns="0" bIns="0" rtlCol="0" anchor="t"/>
          <a:lstStyle/>
          <a:p>
            <a:pPr marL="0" indent="0">
              <a:lnSpc>
                <a:spcPts val="2900"/>
              </a:lnSpc>
              <a:buNone/>
            </a:pPr>
            <a:r>
              <a:rPr lang="en-US" sz="1800" dirty="0">
                <a:solidFill>
                  <a:srgbClr val="E2E6E9"/>
                </a:solidFill>
                <a:latin typeface="Merriweather" pitchFamily="34" charset="0"/>
                <a:ea typeface="Merriweather" pitchFamily="34" charset="-122"/>
                <a:cs typeface="Merriweather" pitchFamily="34" charset="-120"/>
              </a:rPr>
              <a:t>Focus retention campaigns on guests with long lead times or those who frequently cancel.</a:t>
            </a:r>
            <a:endParaRPr lang="en-US" sz="1800" dirty="0"/>
          </a:p>
        </p:txBody>
      </p:sp>
      <p:sp>
        <p:nvSpPr>
          <p:cNvPr id="12" name="Shape 9"/>
          <p:cNvSpPr/>
          <p:nvPr/>
        </p:nvSpPr>
        <p:spPr>
          <a:xfrm>
            <a:off x="818436" y="6144578"/>
            <a:ext cx="526137" cy="526137"/>
          </a:xfrm>
          <a:prstGeom prst="roundRect">
            <a:avLst>
              <a:gd name="adj" fmla="val 18667"/>
            </a:avLst>
          </a:prstGeom>
          <a:solidFill>
            <a:srgbClr val="003180"/>
          </a:solidFill>
          <a:ln w="7620">
            <a:solidFill>
              <a:srgbClr val="194A99"/>
            </a:solidFill>
            <a:prstDash val="solid"/>
          </a:ln>
        </p:spPr>
      </p:sp>
      <p:sp>
        <p:nvSpPr>
          <p:cNvPr id="13" name="Text 10"/>
          <p:cNvSpPr/>
          <p:nvPr/>
        </p:nvSpPr>
        <p:spPr>
          <a:xfrm>
            <a:off x="983218" y="6232208"/>
            <a:ext cx="196453" cy="350758"/>
          </a:xfrm>
          <a:prstGeom prst="rect">
            <a:avLst/>
          </a:prstGeom>
          <a:noFill/>
          <a:ln/>
        </p:spPr>
        <p:txBody>
          <a:bodyPr wrap="none" lIns="0" tIns="0" rIns="0" bIns="0" rtlCol="0" anchor="t"/>
          <a:lstStyle/>
          <a:p>
            <a:pPr marL="0" indent="0" algn="ctr">
              <a:lnSpc>
                <a:spcPts val="2750"/>
              </a:lnSpc>
              <a:buNone/>
            </a:pPr>
            <a:r>
              <a:rPr lang="en-US" sz="2750" dirty="0">
                <a:solidFill>
                  <a:srgbClr val="E2E6E9"/>
                </a:solidFill>
                <a:latin typeface="Merriweather" pitchFamily="34" charset="0"/>
                <a:ea typeface="Merriweather" pitchFamily="34" charset="-122"/>
                <a:cs typeface="Merriweather" pitchFamily="34" charset="-120"/>
              </a:rPr>
              <a:t>3</a:t>
            </a:r>
            <a:endParaRPr lang="en-US" sz="2750" dirty="0"/>
          </a:p>
        </p:txBody>
      </p:sp>
      <p:sp>
        <p:nvSpPr>
          <p:cNvPr id="14" name="Text 11"/>
          <p:cNvSpPr/>
          <p:nvPr/>
        </p:nvSpPr>
        <p:spPr>
          <a:xfrm>
            <a:off x="1578412" y="6144578"/>
            <a:ext cx="4118372" cy="365284"/>
          </a:xfrm>
          <a:prstGeom prst="rect">
            <a:avLst/>
          </a:prstGeom>
          <a:noFill/>
          <a:ln/>
        </p:spPr>
        <p:txBody>
          <a:bodyPr wrap="none" lIns="0" tIns="0" rIns="0" bIns="0" rtlCol="0" anchor="t"/>
          <a:lstStyle/>
          <a:p>
            <a:pPr marL="0" indent="0">
              <a:lnSpc>
                <a:spcPts val="2850"/>
              </a:lnSpc>
              <a:buNone/>
            </a:pPr>
            <a:r>
              <a:rPr lang="en-US" sz="2300" dirty="0">
                <a:solidFill>
                  <a:srgbClr val="E2E6E9"/>
                </a:solidFill>
                <a:latin typeface="Merriweather" pitchFamily="34" charset="0"/>
                <a:ea typeface="Merriweather" pitchFamily="34" charset="-122"/>
                <a:cs typeface="Merriweather" pitchFamily="34" charset="-120"/>
              </a:rPr>
              <a:t>Increase Guest Commitment</a:t>
            </a:r>
            <a:endParaRPr lang="en-US" sz="2300" dirty="0"/>
          </a:p>
        </p:txBody>
      </p:sp>
      <p:sp>
        <p:nvSpPr>
          <p:cNvPr id="15" name="Text 12"/>
          <p:cNvSpPr/>
          <p:nvPr/>
        </p:nvSpPr>
        <p:spPr>
          <a:xfrm>
            <a:off x="1578412" y="6650117"/>
            <a:ext cx="6747153" cy="748189"/>
          </a:xfrm>
          <a:prstGeom prst="rect">
            <a:avLst/>
          </a:prstGeom>
          <a:noFill/>
          <a:ln/>
        </p:spPr>
        <p:txBody>
          <a:bodyPr wrap="square" lIns="0" tIns="0" rIns="0" bIns="0" rtlCol="0" anchor="t"/>
          <a:lstStyle/>
          <a:p>
            <a:pPr marL="0" indent="0">
              <a:lnSpc>
                <a:spcPts val="2900"/>
              </a:lnSpc>
              <a:buNone/>
            </a:pPr>
            <a:r>
              <a:rPr lang="en-US" sz="1800" dirty="0">
                <a:solidFill>
                  <a:srgbClr val="E2E6E9"/>
                </a:solidFill>
                <a:latin typeface="Merriweather" pitchFamily="34" charset="0"/>
                <a:ea typeface="Merriweather" pitchFamily="34" charset="-122"/>
                <a:cs typeface="Merriweather" pitchFamily="34" charset="-120"/>
              </a:rPr>
              <a:t>Encourage guests to make special requests or choose non-refundable deposits.</a:t>
            </a:r>
            <a:endParaRPr lang="en-US" sz="1800" dirty="0"/>
          </a:p>
        </p:txBody>
      </p:sp>
      <p:sp>
        <p:nvSpPr>
          <p:cNvPr id="16" name="Rectangle 15">
            <a:extLst>
              <a:ext uri="{FF2B5EF4-FFF2-40B4-BE49-F238E27FC236}">
                <a16:creationId xmlns:a16="http://schemas.microsoft.com/office/drawing/2014/main" id="{389A7607-BCEF-49F8-AC0C-0DCE1856A133}"/>
              </a:ext>
            </a:extLst>
          </p:cNvPr>
          <p:cNvSpPr/>
          <p:nvPr/>
        </p:nvSpPr>
        <p:spPr>
          <a:xfrm>
            <a:off x="12871048" y="7824486"/>
            <a:ext cx="1632030" cy="2546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3651057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49114" y="646033"/>
            <a:ext cx="7618571" cy="1362075"/>
          </a:xfrm>
          <a:prstGeom prst="rect">
            <a:avLst/>
          </a:prstGeom>
          <a:noFill/>
          <a:ln/>
        </p:spPr>
        <p:txBody>
          <a:bodyPr wrap="square" lIns="0" tIns="0" rIns="0" bIns="0" rtlCol="0" anchor="t"/>
          <a:lstStyle/>
          <a:p>
            <a:pPr marL="0" indent="0">
              <a:lnSpc>
                <a:spcPts val="5350"/>
              </a:lnSpc>
              <a:buNone/>
            </a:pPr>
            <a:r>
              <a:rPr lang="en-US" sz="4250" dirty="0">
                <a:solidFill>
                  <a:srgbClr val="F5F0F0"/>
                </a:solidFill>
                <a:latin typeface="Merriweather" pitchFamily="34" charset="0"/>
                <a:ea typeface="Merriweather" pitchFamily="34" charset="-122"/>
                <a:cs typeface="Merriweather" pitchFamily="34" charset="-120"/>
              </a:rPr>
              <a:t>Research Question 2: Minimizing Cancellations</a:t>
            </a:r>
            <a:endParaRPr lang="en-US" sz="4250" dirty="0"/>
          </a:p>
        </p:txBody>
      </p:sp>
      <p:sp>
        <p:nvSpPr>
          <p:cNvPr id="4" name="Shape 1"/>
          <p:cNvSpPr/>
          <p:nvPr/>
        </p:nvSpPr>
        <p:spPr>
          <a:xfrm>
            <a:off x="6560701" y="2334935"/>
            <a:ext cx="30480" cy="5248513"/>
          </a:xfrm>
          <a:prstGeom prst="roundRect">
            <a:avLst>
              <a:gd name="adj" fmla="val 300312"/>
            </a:avLst>
          </a:prstGeom>
          <a:solidFill>
            <a:srgbClr val="194A99"/>
          </a:solidFill>
          <a:ln/>
        </p:spPr>
      </p:sp>
      <p:sp>
        <p:nvSpPr>
          <p:cNvPr id="5" name="Shape 2"/>
          <p:cNvSpPr/>
          <p:nvPr/>
        </p:nvSpPr>
        <p:spPr>
          <a:xfrm>
            <a:off x="6790611" y="2809994"/>
            <a:ext cx="762714" cy="30480"/>
          </a:xfrm>
          <a:prstGeom prst="roundRect">
            <a:avLst>
              <a:gd name="adj" fmla="val 300312"/>
            </a:avLst>
          </a:prstGeom>
          <a:solidFill>
            <a:srgbClr val="194A99"/>
          </a:solidFill>
          <a:ln/>
        </p:spPr>
      </p:sp>
      <p:sp>
        <p:nvSpPr>
          <p:cNvPr id="6" name="Shape 3"/>
          <p:cNvSpPr/>
          <p:nvPr/>
        </p:nvSpPr>
        <p:spPr>
          <a:xfrm>
            <a:off x="6330791" y="2580084"/>
            <a:ext cx="490299" cy="490299"/>
          </a:xfrm>
          <a:prstGeom prst="roundRect">
            <a:avLst>
              <a:gd name="adj" fmla="val 18669"/>
            </a:avLst>
          </a:prstGeom>
          <a:solidFill>
            <a:srgbClr val="003180"/>
          </a:solidFill>
          <a:ln w="7620">
            <a:solidFill>
              <a:srgbClr val="194A99"/>
            </a:solidFill>
            <a:prstDash val="solid"/>
          </a:ln>
        </p:spPr>
      </p:sp>
      <p:sp>
        <p:nvSpPr>
          <p:cNvPr id="7" name="Text 4"/>
          <p:cNvSpPr/>
          <p:nvPr/>
        </p:nvSpPr>
        <p:spPr>
          <a:xfrm>
            <a:off x="6504027" y="2661761"/>
            <a:ext cx="143828" cy="326946"/>
          </a:xfrm>
          <a:prstGeom prst="rect">
            <a:avLst/>
          </a:prstGeom>
          <a:noFill/>
          <a:ln/>
        </p:spPr>
        <p:txBody>
          <a:bodyPr wrap="none" lIns="0" tIns="0" rIns="0" bIns="0" rtlCol="0" anchor="t"/>
          <a:lstStyle/>
          <a:p>
            <a:pPr marL="0" indent="0" algn="ctr">
              <a:lnSpc>
                <a:spcPts val="2550"/>
              </a:lnSpc>
              <a:buNone/>
            </a:pPr>
            <a:r>
              <a:rPr lang="en-US" sz="2550" dirty="0">
                <a:solidFill>
                  <a:srgbClr val="E2E6E9"/>
                </a:solidFill>
                <a:latin typeface="Merriweather" pitchFamily="34" charset="0"/>
                <a:ea typeface="Merriweather" pitchFamily="34" charset="-122"/>
                <a:cs typeface="Merriweather" pitchFamily="34" charset="-120"/>
              </a:rPr>
              <a:t>1</a:t>
            </a:r>
            <a:endParaRPr lang="en-US" sz="2550" dirty="0"/>
          </a:p>
        </p:txBody>
      </p:sp>
      <p:sp>
        <p:nvSpPr>
          <p:cNvPr id="8" name="Text 5"/>
          <p:cNvSpPr/>
          <p:nvPr/>
        </p:nvSpPr>
        <p:spPr>
          <a:xfrm>
            <a:off x="7774543" y="2552819"/>
            <a:ext cx="2724150" cy="340519"/>
          </a:xfrm>
          <a:prstGeom prst="rect">
            <a:avLst/>
          </a:prstGeom>
          <a:noFill/>
          <a:ln/>
        </p:spPr>
        <p:txBody>
          <a:bodyPr wrap="none" lIns="0" tIns="0" rIns="0" bIns="0" rtlCol="0" anchor="t"/>
          <a:lstStyle/>
          <a:p>
            <a:pPr marL="0" indent="0" algn="l">
              <a:lnSpc>
                <a:spcPts val="2650"/>
              </a:lnSpc>
              <a:buNone/>
            </a:pPr>
            <a:r>
              <a:rPr lang="en-US" sz="2100" dirty="0">
                <a:solidFill>
                  <a:srgbClr val="E2E6E9"/>
                </a:solidFill>
                <a:latin typeface="Merriweather" pitchFamily="34" charset="0"/>
                <a:ea typeface="Merriweather" pitchFamily="34" charset="-122"/>
                <a:cs typeface="Merriweather" pitchFamily="34" charset="-120"/>
              </a:rPr>
              <a:t>Deposit Type</a:t>
            </a:r>
            <a:endParaRPr lang="en-US" sz="2100" dirty="0"/>
          </a:p>
        </p:txBody>
      </p:sp>
      <p:sp>
        <p:nvSpPr>
          <p:cNvPr id="9" name="Text 6"/>
          <p:cNvSpPr/>
          <p:nvPr/>
        </p:nvSpPr>
        <p:spPr>
          <a:xfrm>
            <a:off x="7774543" y="3024068"/>
            <a:ext cx="6093143" cy="697230"/>
          </a:xfrm>
          <a:prstGeom prst="rect">
            <a:avLst/>
          </a:prstGeom>
          <a:noFill/>
          <a:ln/>
        </p:spPr>
        <p:txBody>
          <a:bodyPr wrap="square" lIns="0" tIns="0" rIns="0" bIns="0" rtlCol="0" anchor="t"/>
          <a:lstStyle/>
          <a:p>
            <a:pPr marL="0" indent="0" algn="l">
              <a:lnSpc>
                <a:spcPts val="2700"/>
              </a:lnSpc>
              <a:buNone/>
            </a:pPr>
            <a:r>
              <a:rPr lang="en-US" sz="1700" dirty="0">
                <a:solidFill>
                  <a:srgbClr val="E2E6E9"/>
                </a:solidFill>
                <a:latin typeface="Merriweather" pitchFamily="34" charset="0"/>
                <a:ea typeface="Merriweather" pitchFamily="34" charset="-122"/>
                <a:cs typeface="Merriweather" pitchFamily="34" charset="-120"/>
              </a:rPr>
              <a:t>Non-refundable deposits significantly reduce cancellations.</a:t>
            </a:r>
            <a:endParaRPr lang="en-US" sz="1700" dirty="0"/>
          </a:p>
        </p:txBody>
      </p:sp>
      <p:sp>
        <p:nvSpPr>
          <p:cNvPr id="10" name="Shape 7"/>
          <p:cNvSpPr/>
          <p:nvPr/>
        </p:nvSpPr>
        <p:spPr>
          <a:xfrm>
            <a:off x="6790611" y="4632127"/>
            <a:ext cx="762714" cy="30480"/>
          </a:xfrm>
          <a:prstGeom prst="roundRect">
            <a:avLst>
              <a:gd name="adj" fmla="val 300312"/>
            </a:avLst>
          </a:prstGeom>
          <a:solidFill>
            <a:srgbClr val="194A99"/>
          </a:solidFill>
          <a:ln/>
        </p:spPr>
      </p:sp>
      <p:sp>
        <p:nvSpPr>
          <p:cNvPr id="11" name="Shape 8"/>
          <p:cNvSpPr/>
          <p:nvPr/>
        </p:nvSpPr>
        <p:spPr>
          <a:xfrm>
            <a:off x="6330791" y="4402217"/>
            <a:ext cx="490299" cy="490299"/>
          </a:xfrm>
          <a:prstGeom prst="roundRect">
            <a:avLst>
              <a:gd name="adj" fmla="val 18669"/>
            </a:avLst>
          </a:prstGeom>
          <a:solidFill>
            <a:srgbClr val="003180"/>
          </a:solidFill>
          <a:ln w="7620">
            <a:solidFill>
              <a:srgbClr val="194A99"/>
            </a:solidFill>
            <a:prstDash val="solid"/>
          </a:ln>
        </p:spPr>
      </p:sp>
      <p:sp>
        <p:nvSpPr>
          <p:cNvPr id="12" name="Text 9"/>
          <p:cNvSpPr/>
          <p:nvPr/>
        </p:nvSpPr>
        <p:spPr>
          <a:xfrm>
            <a:off x="6478191" y="4483894"/>
            <a:ext cx="195501" cy="326946"/>
          </a:xfrm>
          <a:prstGeom prst="rect">
            <a:avLst/>
          </a:prstGeom>
          <a:noFill/>
          <a:ln/>
        </p:spPr>
        <p:txBody>
          <a:bodyPr wrap="none" lIns="0" tIns="0" rIns="0" bIns="0" rtlCol="0" anchor="t"/>
          <a:lstStyle/>
          <a:p>
            <a:pPr marL="0" indent="0" algn="ctr">
              <a:lnSpc>
                <a:spcPts val="2550"/>
              </a:lnSpc>
              <a:buNone/>
            </a:pPr>
            <a:r>
              <a:rPr lang="en-US" sz="2550" dirty="0">
                <a:solidFill>
                  <a:srgbClr val="E2E6E9"/>
                </a:solidFill>
                <a:latin typeface="Merriweather" pitchFamily="34" charset="0"/>
                <a:ea typeface="Merriweather" pitchFamily="34" charset="-122"/>
                <a:cs typeface="Merriweather" pitchFamily="34" charset="-120"/>
              </a:rPr>
              <a:t>2</a:t>
            </a:r>
            <a:endParaRPr lang="en-US" sz="2550" dirty="0"/>
          </a:p>
        </p:txBody>
      </p:sp>
      <p:sp>
        <p:nvSpPr>
          <p:cNvPr id="13" name="Text 10"/>
          <p:cNvSpPr/>
          <p:nvPr/>
        </p:nvSpPr>
        <p:spPr>
          <a:xfrm>
            <a:off x="7774543" y="4374952"/>
            <a:ext cx="2724150" cy="340519"/>
          </a:xfrm>
          <a:prstGeom prst="rect">
            <a:avLst/>
          </a:prstGeom>
          <a:noFill/>
          <a:ln/>
        </p:spPr>
        <p:txBody>
          <a:bodyPr wrap="none" lIns="0" tIns="0" rIns="0" bIns="0" rtlCol="0" anchor="t"/>
          <a:lstStyle/>
          <a:p>
            <a:pPr marL="0" indent="0" algn="l">
              <a:lnSpc>
                <a:spcPts val="2650"/>
              </a:lnSpc>
              <a:buNone/>
            </a:pPr>
            <a:r>
              <a:rPr lang="en-US" sz="2100" dirty="0">
                <a:solidFill>
                  <a:srgbClr val="E2E6E9"/>
                </a:solidFill>
                <a:latin typeface="Merriweather" pitchFamily="34" charset="0"/>
                <a:ea typeface="Merriweather" pitchFamily="34" charset="-122"/>
                <a:cs typeface="Merriweather" pitchFamily="34" charset="-120"/>
              </a:rPr>
              <a:t>Special Requests</a:t>
            </a:r>
            <a:endParaRPr lang="en-US" sz="2100" dirty="0"/>
          </a:p>
        </p:txBody>
      </p:sp>
      <p:sp>
        <p:nvSpPr>
          <p:cNvPr id="14" name="Text 11"/>
          <p:cNvSpPr/>
          <p:nvPr/>
        </p:nvSpPr>
        <p:spPr>
          <a:xfrm>
            <a:off x="7774543" y="4846201"/>
            <a:ext cx="6093143" cy="697230"/>
          </a:xfrm>
          <a:prstGeom prst="rect">
            <a:avLst/>
          </a:prstGeom>
          <a:noFill/>
          <a:ln/>
        </p:spPr>
        <p:txBody>
          <a:bodyPr wrap="square" lIns="0" tIns="0" rIns="0" bIns="0" rtlCol="0" anchor="t"/>
          <a:lstStyle/>
          <a:p>
            <a:pPr marL="0" indent="0" algn="l">
              <a:lnSpc>
                <a:spcPts val="2700"/>
              </a:lnSpc>
              <a:buNone/>
            </a:pPr>
            <a:r>
              <a:rPr lang="en-US" sz="1700" dirty="0">
                <a:solidFill>
                  <a:srgbClr val="E2E6E9"/>
                </a:solidFill>
                <a:latin typeface="Merriweather" pitchFamily="34" charset="0"/>
                <a:ea typeface="Merriweather" pitchFamily="34" charset="-122"/>
                <a:cs typeface="Merriweather" pitchFamily="34" charset="-120"/>
              </a:rPr>
              <a:t>Guests with more requests are less likely to cancel, indicating a stronger commitment.</a:t>
            </a:r>
            <a:endParaRPr lang="en-US" sz="1700" dirty="0"/>
          </a:p>
        </p:txBody>
      </p:sp>
      <p:sp>
        <p:nvSpPr>
          <p:cNvPr id="15" name="Shape 12"/>
          <p:cNvSpPr/>
          <p:nvPr/>
        </p:nvSpPr>
        <p:spPr>
          <a:xfrm>
            <a:off x="6790611" y="6454259"/>
            <a:ext cx="762714" cy="30480"/>
          </a:xfrm>
          <a:prstGeom prst="roundRect">
            <a:avLst>
              <a:gd name="adj" fmla="val 300312"/>
            </a:avLst>
          </a:prstGeom>
          <a:solidFill>
            <a:srgbClr val="194A99"/>
          </a:solidFill>
          <a:ln/>
        </p:spPr>
      </p:sp>
      <p:sp>
        <p:nvSpPr>
          <p:cNvPr id="16" name="Shape 13"/>
          <p:cNvSpPr/>
          <p:nvPr/>
        </p:nvSpPr>
        <p:spPr>
          <a:xfrm>
            <a:off x="6330791" y="6224349"/>
            <a:ext cx="490299" cy="490299"/>
          </a:xfrm>
          <a:prstGeom prst="roundRect">
            <a:avLst>
              <a:gd name="adj" fmla="val 18669"/>
            </a:avLst>
          </a:prstGeom>
          <a:solidFill>
            <a:srgbClr val="003180"/>
          </a:solidFill>
          <a:ln w="7620">
            <a:solidFill>
              <a:srgbClr val="194A99"/>
            </a:solidFill>
            <a:prstDash val="solid"/>
          </a:ln>
        </p:spPr>
      </p:sp>
      <p:sp>
        <p:nvSpPr>
          <p:cNvPr id="17" name="Text 14"/>
          <p:cNvSpPr/>
          <p:nvPr/>
        </p:nvSpPr>
        <p:spPr>
          <a:xfrm>
            <a:off x="6484382" y="6306026"/>
            <a:ext cx="183118" cy="326946"/>
          </a:xfrm>
          <a:prstGeom prst="rect">
            <a:avLst/>
          </a:prstGeom>
          <a:noFill/>
          <a:ln/>
        </p:spPr>
        <p:txBody>
          <a:bodyPr wrap="none" lIns="0" tIns="0" rIns="0" bIns="0" rtlCol="0" anchor="t"/>
          <a:lstStyle/>
          <a:p>
            <a:pPr marL="0" indent="0" algn="ctr">
              <a:lnSpc>
                <a:spcPts val="2550"/>
              </a:lnSpc>
              <a:buNone/>
            </a:pPr>
            <a:r>
              <a:rPr lang="en-US" sz="2550" dirty="0">
                <a:solidFill>
                  <a:srgbClr val="E2E6E9"/>
                </a:solidFill>
                <a:latin typeface="Merriweather" pitchFamily="34" charset="0"/>
                <a:ea typeface="Merriweather" pitchFamily="34" charset="-122"/>
                <a:cs typeface="Merriweather" pitchFamily="34" charset="-120"/>
              </a:rPr>
              <a:t>3</a:t>
            </a:r>
            <a:endParaRPr lang="en-US" sz="2550" dirty="0"/>
          </a:p>
        </p:txBody>
      </p:sp>
      <p:sp>
        <p:nvSpPr>
          <p:cNvPr id="18" name="Text 15"/>
          <p:cNvSpPr/>
          <p:nvPr/>
        </p:nvSpPr>
        <p:spPr>
          <a:xfrm>
            <a:off x="7774543" y="6197084"/>
            <a:ext cx="2724150" cy="340519"/>
          </a:xfrm>
          <a:prstGeom prst="rect">
            <a:avLst/>
          </a:prstGeom>
          <a:noFill/>
          <a:ln/>
        </p:spPr>
        <p:txBody>
          <a:bodyPr wrap="none" lIns="0" tIns="0" rIns="0" bIns="0" rtlCol="0" anchor="t"/>
          <a:lstStyle/>
          <a:p>
            <a:pPr marL="0" indent="0" algn="l">
              <a:lnSpc>
                <a:spcPts val="2650"/>
              </a:lnSpc>
              <a:buNone/>
            </a:pPr>
            <a:r>
              <a:rPr lang="en-US" sz="2100" dirty="0">
                <a:solidFill>
                  <a:srgbClr val="E2E6E9"/>
                </a:solidFill>
                <a:latin typeface="Merriweather" pitchFamily="34" charset="0"/>
                <a:ea typeface="Merriweather" pitchFamily="34" charset="-122"/>
                <a:cs typeface="Merriweather" pitchFamily="34" charset="-120"/>
              </a:rPr>
              <a:t>Market Segment</a:t>
            </a:r>
            <a:endParaRPr lang="en-US" sz="2100" dirty="0"/>
          </a:p>
        </p:txBody>
      </p:sp>
      <p:sp>
        <p:nvSpPr>
          <p:cNvPr id="19" name="Text 16"/>
          <p:cNvSpPr/>
          <p:nvPr/>
        </p:nvSpPr>
        <p:spPr>
          <a:xfrm>
            <a:off x="7774543" y="6668333"/>
            <a:ext cx="6093143" cy="697230"/>
          </a:xfrm>
          <a:prstGeom prst="rect">
            <a:avLst/>
          </a:prstGeom>
          <a:noFill/>
          <a:ln/>
        </p:spPr>
        <p:txBody>
          <a:bodyPr wrap="square" lIns="0" tIns="0" rIns="0" bIns="0" rtlCol="0" anchor="t"/>
          <a:lstStyle/>
          <a:p>
            <a:pPr marL="0" indent="0" algn="l">
              <a:lnSpc>
                <a:spcPts val="2700"/>
              </a:lnSpc>
              <a:buNone/>
            </a:pPr>
            <a:r>
              <a:rPr lang="en-US" sz="1700" dirty="0">
                <a:solidFill>
                  <a:srgbClr val="E2E6E9"/>
                </a:solidFill>
                <a:latin typeface="Merriweather" pitchFamily="34" charset="0"/>
                <a:ea typeface="Merriweather" pitchFamily="34" charset="-122"/>
                <a:cs typeface="Merriweather" pitchFamily="34" charset="-120"/>
              </a:rPr>
              <a:t>Bookings via Online Travel Agencies are more prone to cancellations.</a:t>
            </a:r>
            <a:endParaRPr lang="en-US" sz="1700" dirty="0"/>
          </a:p>
        </p:txBody>
      </p:sp>
      <p:sp>
        <p:nvSpPr>
          <p:cNvPr id="20" name="Rectangle 19">
            <a:extLst>
              <a:ext uri="{FF2B5EF4-FFF2-40B4-BE49-F238E27FC236}">
                <a16:creationId xmlns:a16="http://schemas.microsoft.com/office/drawing/2014/main" id="{A932EBC0-1FE0-4EFD-8B94-2B627AE8D3C4}"/>
              </a:ext>
            </a:extLst>
          </p:cNvPr>
          <p:cNvSpPr/>
          <p:nvPr/>
        </p:nvSpPr>
        <p:spPr>
          <a:xfrm>
            <a:off x="12871048" y="7824486"/>
            <a:ext cx="1632030" cy="2546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112887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562689" y="201334"/>
            <a:ext cx="12902803" cy="789622"/>
          </a:xfrm>
          <a:prstGeom prst="rect">
            <a:avLst/>
          </a:prstGeom>
          <a:noFill/>
          <a:ln/>
        </p:spPr>
        <p:txBody>
          <a:bodyPr wrap="square" lIns="0" tIns="0" rIns="0" bIns="0" rtlCol="0" anchor="t"/>
          <a:lstStyle/>
          <a:p>
            <a:pPr marL="0" indent="0">
              <a:lnSpc>
                <a:spcPts val="6050"/>
              </a:lnSpc>
              <a:buNone/>
            </a:pPr>
            <a:r>
              <a:rPr lang="en-US" sz="4000" dirty="0">
                <a:solidFill>
                  <a:srgbClr val="F5F0F0"/>
                </a:solidFill>
                <a:latin typeface="Merriweather" pitchFamily="34" charset="0"/>
                <a:ea typeface="Merriweather" pitchFamily="34" charset="-122"/>
                <a:cs typeface="Merriweather" pitchFamily="34" charset="-120"/>
              </a:rPr>
              <a:t>Customer Behavior Insights: Cancellation Patterns</a:t>
            </a:r>
            <a:endParaRPr lang="en-US" sz="4000" dirty="0"/>
          </a:p>
        </p:txBody>
      </p:sp>
      <p:sp>
        <p:nvSpPr>
          <p:cNvPr id="3" name="Text 1"/>
          <p:cNvSpPr/>
          <p:nvPr/>
        </p:nvSpPr>
        <p:spPr>
          <a:xfrm>
            <a:off x="562689" y="1166791"/>
            <a:ext cx="3199686" cy="385524"/>
          </a:xfrm>
          <a:prstGeom prst="rect">
            <a:avLst/>
          </a:prstGeom>
          <a:noFill/>
          <a:ln/>
        </p:spPr>
        <p:txBody>
          <a:bodyPr wrap="none" lIns="0" tIns="0" rIns="0" bIns="0" rtlCol="0" anchor="t"/>
          <a:lstStyle/>
          <a:p>
            <a:pPr marL="0" indent="0">
              <a:lnSpc>
                <a:spcPts val="3000"/>
              </a:lnSpc>
              <a:buNone/>
            </a:pPr>
            <a:r>
              <a:rPr lang="en-US" sz="2400" dirty="0">
                <a:solidFill>
                  <a:srgbClr val="F5F0F0"/>
                </a:solidFill>
                <a:latin typeface="Merriweather" pitchFamily="34" charset="0"/>
                <a:ea typeface="Merriweather" pitchFamily="34" charset="-122"/>
                <a:cs typeface="Merriweather" pitchFamily="34" charset="-120"/>
              </a:rPr>
              <a:t>Transient Customers</a:t>
            </a:r>
            <a:endParaRPr lang="en-US" sz="2400" dirty="0"/>
          </a:p>
        </p:txBody>
      </p:sp>
      <p:sp>
        <p:nvSpPr>
          <p:cNvPr id="4" name="Text 2"/>
          <p:cNvSpPr/>
          <p:nvPr/>
        </p:nvSpPr>
        <p:spPr>
          <a:xfrm>
            <a:off x="562689" y="1587193"/>
            <a:ext cx="6150293" cy="789622"/>
          </a:xfrm>
          <a:prstGeom prst="rect">
            <a:avLst/>
          </a:prstGeom>
          <a:noFill/>
          <a:ln/>
        </p:spPr>
        <p:txBody>
          <a:bodyPr wrap="square" lIns="0" tIns="0" rIns="0" bIns="0" rtlCol="0" anchor="t"/>
          <a:lstStyle/>
          <a:p>
            <a:pPr marL="0" indent="0">
              <a:lnSpc>
                <a:spcPts val="3100"/>
              </a:lnSpc>
              <a:buNone/>
            </a:pPr>
            <a:r>
              <a:rPr lang="en-US" sz="1900" dirty="0">
                <a:solidFill>
                  <a:srgbClr val="E2E6E9"/>
                </a:solidFill>
                <a:latin typeface="Merriweather" pitchFamily="34" charset="0"/>
                <a:ea typeface="Merriweather" pitchFamily="34" charset="-122"/>
                <a:cs typeface="Merriweather" pitchFamily="34" charset="-120"/>
              </a:rPr>
              <a:t>They cancel more often compared to group bookings.</a:t>
            </a:r>
            <a:endParaRPr lang="en-US" sz="1900" dirty="0"/>
          </a:p>
        </p:txBody>
      </p:sp>
      <p:sp>
        <p:nvSpPr>
          <p:cNvPr id="5" name="Text 3"/>
          <p:cNvSpPr/>
          <p:nvPr/>
        </p:nvSpPr>
        <p:spPr>
          <a:xfrm>
            <a:off x="7494838" y="1155066"/>
            <a:ext cx="3090267" cy="385524"/>
          </a:xfrm>
          <a:prstGeom prst="rect">
            <a:avLst/>
          </a:prstGeom>
          <a:noFill/>
          <a:ln/>
        </p:spPr>
        <p:txBody>
          <a:bodyPr wrap="none" lIns="0" tIns="0" rIns="0" bIns="0" rtlCol="0" anchor="t"/>
          <a:lstStyle/>
          <a:p>
            <a:pPr marL="0" indent="0">
              <a:lnSpc>
                <a:spcPts val="3000"/>
              </a:lnSpc>
              <a:buNone/>
            </a:pPr>
            <a:r>
              <a:rPr lang="en-US" sz="2400" dirty="0">
                <a:solidFill>
                  <a:srgbClr val="F5F0F0"/>
                </a:solidFill>
                <a:latin typeface="Merriweather" pitchFamily="34" charset="0"/>
                <a:ea typeface="Merriweather" pitchFamily="34" charset="-122"/>
                <a:cs typeface="Merriweather" pitchFamily="34" charset="-120"/>
              </a:rPr>
              <a:t>High-Risk Channels</a:t>
            </a:r>
            <a:endParaRPr lang="en-US" sz="2400" dirty="0"/>
          </a:p>
        </p:txBody>
      </p:sp>
      <p:sp>
        <p:nvSpPr>
          <p:cNvPr id="6" name="Text 4"/>
          <p:cNvSpPr/>
          <p:nvPr/>
        </p:nvSpPr>
        <p:spPr>
          <a:xfrm>
            <a:off x="7509958" y="1540590"/>
            <a:ext cx="6150293" cy="789622"/>
          </a:xfrm>
          <a:prstGeom prst="rect">
            <a:avLst/>
          </a:prstGeom>
          <a:noFill/>
          <a:ln/>
        </p:spPr>
        <p:txBody>
          <a:bodyPr wrap="square" lIns="0" tIns="0" rIns="0" bIns="0" rtlCol="0" anchor="t"/>
          <a:lstStyle/>
          <a:p>
            <a:pPr marL="0" indent="0">
              <a:lnSpc>
                <a:spcPts val="3100"/>
              </a:lnSpc>
              <a:buNone/>
            </a:pPr>
            <a:r>
              <a:rPr lang="en-US" sz="1900" dirty="0">
                <a:solidFill>
                  <a:srgbClr val="E2E6E9"/>
                </a:solidFill>
                <a:latin typeface="Merriweather" pitchFamily="34" charset="0"/>
                <a:ea typeface="Merriweather" pitchFamily="34" charset="-122"/>
                <a:cs typeface="Merriweather" pitchFamily="34" charset="-120"/>
              </a:rPr>
              <a:t>Online Travel Agencies and certain months, like January, have higher cancellation tendencies.</a:t>
            </a:r>
            <a:endParaRPr lang="en-US" sz="1900" dirty="0"/>
          </a:p>
        </p:txBody>
      </p:sp>
      <p:pic>
        <p:nvPicPr>
          <p:cNvPr id="7" name="Image 158">
            <a:extLst>
              <a:ext uri="{FF2B5EF4-FFF2-40B4-BE49-F238E27FC236}">
                <a16:creationId xmlns:a16="http://schemas.microsoft.com/office/drawing/2014/main" id="{85B32B30-9C84-4D96-9AE2-4F888D4DCDFF}"/>
              </a:ext>
            </a:extLst>
          </p:cNvPr>
          <p:cNvPicPr/>
          <p:nvPr/>
        </p:nvPicPr>
        <p:blipFill>
          <a:blip r:embed="rId3" cstate="print"/>
          <a:stretch>
            <a:fillRect/>
          </a:stretch>
        </p:blipFill>
        <p:spPr>
          <a:xfrm>
            <a:off x="149692" y="2676077"/>
            <a:ext cx="4637461" cy="4241090"/>
          </a:xfrm>
          <a:prstGeom prst="rect">
            <a:avLst/>
          </a:prstGeom>
        </p:spPr>
      </p:pic>
      <p:pic>
        <p:nvPicPr>
          <p:cNvPr id="8" name="Image 159">
            <a:extLst>
              <a:ext uri="{FF2B5EF4-FFF2-40B4-BE49-F238E27FC236}">
                <a16:creationId xmlns:a16="http://schemas.microsoft.com/office/drawing/2014/main" id="{E7E16979-93F8-47AE-8A8E-836DAC2E145B}"/>
              </a:ext>
            </a:extLst>
          </p:cNvPr>
          <p:cNvPicPr/>
          <p:nvPr/>
        </p:nvPicPr>
        <p:blipFill>
          <a:blip r:embed="rId4" cstate="print"/>
          <a:stretch>
            <a:fillRect/>
          </a:stretch>
        </p:blipFill>
        <p:spPr>
          <a:xfrm>
            <a:off x="5142155" y="2676077"/>
            <a:ext cx="4260029" cy="4241089"/>
          </a:xfrm>
          <a:prstGeom prst="rect">
            <a:avLst/>
          </a:prstGeom>
        </p:spPr>
      </p:pic>
      <p:pic>
        <p:nvPicPr>
          <p:cNvPr id="9" name="Image 160">
            <a:extLst>
              <a:ext uri="{FF2B5EF4-FFF2-40B4-BE49-F238E27FC236}">
                <a16:creationId xmlns:a16="http://schemas.microsoft.com/office/drawing/2014/main" id="{6D566A74-E228-4FBB-A89E-28C6A52096CD}"/>
              </a:ext>
            </a:extLst>
          </p:cNvPr>
          <p:cNvPicPr/>
          <p:nvPr/>
        </p:nvPicPr>
        <p:blipFill>
          <a:blip r:embed="rId5" cstate="print"/>
          <a:stretch>
            <a:fillRect/>
          </a:stretch>
        </p:blipFill>
        <p:spPr>
          <a:xfrm>
            <a:off x="9757186" y="2715736"/>
            <a:ext cx="4723523" cy="4201431"/>
          </a:xfrm>
          <a:prstGeom prst="rect">
            <a:avLst/>
          </a:prstGeom>
        </p:spPr>
      </p:pic>
      <p:sp>
        <p:nvSpPr>
          <p:cNvPr id="10" name="Rectangle 9">
            <a:extLst>
              <a:ext uri="{FF2B5EF4-FFF2-40B4-BE49-F238E27FC236}">
                <a16:creationId xmlns:a16="http://schemas.microsoft.com/office/drawing/2014/main" id="{2DD5508A-AFA9-4612-A1EF-BCCBF7A7A20F}"/>
              </a:ext>
            </a:extLst>
          </p:cNvPr>
          <p:cNvSpPr/>
          <p:nvPr/>
        </p:nvSpPr>
        <p:spPr>
          <a:xfrm>
            <a:off x="12871048" y="7824486"/>
            <a:ext cx="1632030" cy="2546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5049068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336674" y="0"/>
            <a:ext cx="13745086" cy="385524"/>
          </a:xfrm>
          <a:prstGeom prst="rect">
            <a:avLst/>
          </a:prstGeom>
          <a:noFill/>
          <a:ln/>
        </p:spPr>
        <p:txBody>
          <a:bodyPr wrap="square" lIns="0" tIns="0" rIns="0" bIns="0" rtlCol="0" anchor="t"/>
          <a:lstStyle/>
          <a:p>
            <a:pPr marL="0" indent="0">
              <a:lnSpc>
                <a:spcPts val="6050"/>
              </a:lnSpc>
              <a:buNone/>
            </a:pPr>
            <a:r>
              <a:rPr lang="en-US" sz="3200" dirty="0">
                <a:solidFill>
                  <a:srgbClr val="F5F0F0"/>
                </a:solidFill>
                <a:latin typeface="Merriweather" pitchFamily="34" charset="0"/>
                <a:ea typeface="Merriweather" pitchFamily="34" charset="-122"/>
                <a:cs typeface="Merriweather" pitchFamily="34" charset="-120"/>
              </a:rPr>
              <a:t>Research Question 3: Optimizing Pricing and Special Offers</a:t>
            </a:r>
            <a:endParaRPr lang="en-US" sz="3200" dirty="0"/>
          </a:p>
        </p:txBody>
      </p:sp>
      <p:pic>
        <p:nvPicPr>
          <p:cNvPr id="4" name="Image 1" descr="preencoded.png"/>
          <p:cNvPicPr>
            <a:picLocks noChangeAspect="1"/>
          </p:cNvPicPr>
          <p:nvPr/>
        </p:nvPicPr>
        <p:blipFill>
          <a:blip r:embed="rId3"/>
          <a:stretch>
            <a:fillRect/>
          </a:stretch>
        </p:blipFill>
        <p:spPr>
          <a:xfrm>
            <a:off x="144132" y="831827"/>
            <a:ext cx="616982" cy="616982"/>
          </a:xfrm>
          <a:prstGeom prst="rect">
            <a:avLst/>
          </a:prstGeom>
        </p:spPr>
      </p:pic>
      <p:sp>
        <p:nvSpPr>
          <p:cNvPr id="5" name="Text 1"/>
          <p:cNvSpPr/>
          <p:nvPr/>
        </p:nvSpPr>
        <p:spPr>
          <a:xfrm>
            <a:off x="1078951" y="947556"/>
            <a:ext cx="3085386" cy="385524"/>
          </a:xfrm>
          <a:prstGeom prst="rect">
            <a:avLst/>
          </a:prstGeom>
          <a:noFill/>
          <a:ln/>
        </p:spPr>
        <p:txBody>
          <a:bodyPr wrap="none" lIns="0" tIns="0" rIns="0" bIns="0" rtlCol="0" anchor="t"/>
          <a:lstStyle/>
          <a:p>
            <a:pPr marL="0" indent="0" algn="l">
              <a:lnSpc>
                <a:spcPts val="3000"/>
              </a:lnSpc>
              <a:buNone/>
            </a:pPr>
            <a:r>
              <a:rPr lang="en-US" dirty="0">
                <a:solidFill>
                  <a:srgbClr val="E2E6E9"/>
                </a:solidFill>
                <a:latin typeface="Merriweather" pitchFamily="34" charset="0"/>
                <a:ea typeface="Merriweather" pitchFamily="34" charset="-122"/>
                <a:cs typeface="Merriweather" pitchFamily="34" charset="-120"/>
              </a:rPr>
              <a:t>Seasonality</a:t>
            </a:r>
            <a:endParaRPr lang="en-US" dirty="0"/>
          </a:p>
        </p:txBody>
      </p:sp>
      <p:sp>
        <p:nvSpPr>
          <p:cNvPr id="6" name="Text 2"/>
          <p:cNvSpPr/>
          <p:nvPr/>
        </p:nvSpPr>
        <p:spPr>
          <a:xfrm>
            <a:off x="3295026" y="907572"/>
            <a:ext cx="5623063" cy="501253"/>
          </a:xfrm>
          <a:prstGeom prst="rect">
            <a:avLst/>
          </a:prstGeom>
          <a:noFill/>
          <a:ln/>
        </p:spPr>
        <p:txBody>
          <a:bodyPr wrap="square" lIns="0" tIns="0" rIns="0" bIns="0" rtlCol="0" anchor="t"/>
          <a:lstStyle/>
          <a:p>
            <a:pPr marL="0" indent="0" algn="l">
              <a:lnSpc>
                <a:spcPts val="3100"/>
              </a:lnSpc>
              <a:buNone/>
            </a:pPr>
            <a:r>
              <a:rPr lang="en-US" sz="1400" dirty="0">
                <a:solidFill>
                  <a:srgbClr val="E2E6E9"/>
                </a:solidFill>
                <a:latin typeface="Merriweather" pitchFamily="34" charset="0"/>
                <a:ea typeface="Merriweather" pitchFamily="34" charset="-122"/>
                <a:cs typeface="Merriweather" pitchFamily="34" charset="-120"/>
              </a:rPr>
              <a:t>ADRs peak during August and December due to high demand.</a:t>
            </a:r>
            <a:endParaRPr lang="en-US" sz="1400" dirty="0"/>
          </a:p>
        </p:txBody>
      </p:sp>
      <p:sp>
        <p:nvSpPr>
          <p:cNvPr id="7" name="Text 3"/>
          <p:cNvSpPr/>
          <p:nvPr/>
        </p:nvSpPr>
        <p:spPr>
          <a:xfrm>
            <a:off x="9209006" y="849707"/>
            <a:ext cx="5023361" cy="616982"/>
          </a:xfrm>
          <a:prstGeom prst="rect">
            <a:avLst/>
          </a:prstGeom>
          <a:noFill/>
          <a:ln/>
        </p:spPr>
        <p:txBody>
          <a:bodyPr wrap="square" lIns="0" tIns="0" rIns="0" bIns="0" rtlCol="0" anchor="t"/>
          <a:lstStyle/>
          <a:p>
            <a:pPr marL="0" indent="0" algn="l">
              <a:lnSpc>
                <a:spcPts val="3100"/>
              </a:lnSpc>
              <a:buNone/>
            </a:pPr>
            <a:r>
              <a:rPr lang="en-US" sz="1400" dirty="0">
                <a:solidFill>
                  <a:srgbClr val="E2E6E9"/>
                </a:solidFill>
                <a:latin typeface="Merriweather" pitchFamily="34" charset="0"/>
                <a:ea typeface="Merriweather" pitchFamily="34" charset="-122"/>
                <a:cs typeface="Merriweather" pitchFamily="34" charset="-120"/>
              </a:rPr>
              <a:t>Lower ADRs in January and February indicate the need for targeted offers.</a:t>
            </a:r>
            <a:endParaRPr lang="en-US" sz="1400" dirty="0"/>
          </a:p>
        </p:txBody>
      </p:sp>
      <p:pic>
        <p:nvPicPr>
          <p:cNvPr id="8" name="Image 2" descr="preencoded.png"/>
          <p:cNvPicPr>
            <a:picLocks noChangeAspect="1"/>
          </p:cNvPicPr>
          <p:nvPr/>
        </p:nvPicPr>
        <p:blipFill>
          <a:blip r:embed="rId4"/>
          <a:stretch>
            <a:fillRect/>
          </a:stretch>
        </p:blipFill>
        <p:spPr>
          <a:xfrm>
            <a:off x="133668" y="2040179"/>
            <a:ext cx="616982" cy="616982"/>
          </a:xfrm>
          <a:prstGeom prst="rect">
            <a:avLst/>
          </a:prstGeom>
        </p:spPr>
      </p:pic>
      <p:sp>
        <p:nvSpPr>
          <p:cNvPr id="9" name="Text 4"/>
          <p:cNvSpPr/>
          <p:nvPr/>
        </p:nvSpPr>
        <p:spPr>
          <a:xfrm>
            <a:off x="953656" y="2239357"/>
            <a:ext cx="2773330" cy="385524"/>
          </a:xfrm>
          <a:prstGeom prst="rect">
            <a:avLst/>
          </a:prstGeom>
          <a:noFill/>
          <a:ln/>
        </p:spPr>
        <p:txBody>
          <a:bodyPr wrap="none" lIns="0" tIns="0" rIns="0" bIns="0" rtlCol="0" anchor="t"/>
          <a:lstStyle/>
          <a:p>
            <a:pPr marL="0" indent="0" algn="l">
              <a:lnSpc>
                <a:spcPts val="3000"/>
              </a:lnSpc>
              <a:buNone/>
            </a:pPr>
            <a:r>
              <a:rPr lang="en-US" dirty="0">
                <a:solidFill>
                  <a:srgbClr val="E2E6E9"/>
                </a:solidFill>
                <a:latin typeface="Merriweather" pitchFamily="34" charset="0"/>
                <a:ea typeface="Merriweather" pitchFamily="34" charset="-122"/>
                <a:cs typeface="Merriweather" pitchFamily="34" charset="-120"/>
              </a:rPr>
              <a:t>Market Segments</a:t>
            </a:r>
            <a:endParaRPr lang="en-US" dirty="0"/>
          </a:p>
        </p:txBody>
      </p:sp>
      <p:sp>
        <p:nvSpPr>
          <p:cNvPr id="10" name="Text 5"/>
          <p:cNvSpPr/>
          <p:nvPr/>
        </p:nvSpPr>
        <p:spPr>
          <a:xfrm>
            <a:off x="3455347" y="2253603"/>
            <a:ext cx="4914102" cy="308484"/>
          </a:xfrm>
          <a:prstGeom prst="rect">
            <a:avLst/>
          </a:prstGeom>
          <a:noFill/>
          <a:ln/>
        </p:spPr>
        <p:txBody>
          <a:bodyPr wrap="square" lIns="0" tIns="0" rIns="0" bIns="0" rtlCol="0" anchor="t"/>
          <a:lstStyle/>
          <a:p>
            <a:pPr marL="0" indent="0" algn="l">
              <a:lnSpc>
                <a:spcPts val="3100"/>
              </a:lnSpc>
              <a:buNone/>
            </a:pPr>
            <a:r>
              <a:rPr lang="en-US" sz="1400" dirty="0">
                <a:solidFill>
                  <a:srgbClr val="E2E6E9"/>
                </a:solidFill>
                <a:latin typeface="Merriweather" pitchFamily="34" charset="0"/>
                <a:ea typeface="Merriweather" pitchFamily="34" charset="-122"/>
                <a:cs typeface="Merriweather" pitchFamily="34" charset="-120"/>
              </a:rPr>
              <a:t>Corporate and Direct bookings have the highest ADRs.</a:t>
            </a:r>
            <a:endParaRPr lang="en-US" sz="1400" dirty="0"/>
          </a:p>
        </p:txBody>
      </p:sp>
      <p:sp>
        <p:nvSpPr>
          <p:cNvPr id="11" name="Text 6"/>
          <p:cNvSpPr/>
          <p:nvPr/>
        </p:nvSpPr>
        <p:spPr>
          <a:xfrm>
            <a:off x="9209006" y="2034676"/>
            <a:ext cx="4502124" cy="308484"/>
          </a:xfrm>
          <a:prstGeom prst="rect">
            <a:avLst/>
          </a:prstGeom>
          <a:noFill/>
          <a:ln/>
        </p:spPr>
        <p:txBody>
          <a:bodyPr wrap="square" lIns="0" tIns="0" rIns="0" bIns="0" rtlCol="0" anchor="t"/>
          <a:lstStyle/>
          <a:p>
            <a:pPr marL="0" indent="0" algn="l">
              <a:lnSpc>
                <a:spcPts val="3100"/>
              </a:lnSpc>
              <a:buNone/>
            </a:pPr>
            <a:r>
              <a:rPr lang="en-US" sz="1400" dirty="0">
                <a:solidFill>
                  <a:srgbClr val="E2E6E9"/>
                </a:solidFill>
                <a:latin typeface="Merriweather" pitchFamily="34" charset="0"/>
                <a:ea typeface="Merriweather" pitchFamily="34" charset="-122"/>
                <a:cs typeface="Merriweather" pitchFamily="34" charset="-120"/>
              </a:rPr>
              <a:t>OTA and group bookings show lower ADRs, </a:t>
            </a:r>
            <a:r>
              <a:rPr lang="en-US" sz="1200" dirty="0">
                <a:solidFill>
                  <a:srgbClr val="E2E6E9"/>
                </a:solidFill>
                <a:latin typeface="Merriweather" pitchFamily="34" charset="0"/>
                <a:ea typeface="Merriweather" pitchFamily="34" charset="-122"/>
                <a:cs typeface="Merriweather" pitchFamily="34" charset="-120"/>
              </a:rPr>
              <a:t>requiring</a:t>
            </a:r>
            <a:r>
              <a:rPr lang="en-US" sz="1400" dirty="0">
                <a:solidFill>
                  <a:srgbClr val="E2E6E9"/>
                </a:solidFill>
                <a:latin typeface="Merriweather" pitchFamily="34" charset="0"/>
                <a:ea typeface="Merriweather" pitchFamily="34" charset="-122"/>
                <a:cs typeface="Merriweather" pitchFamily="34" charset="-120"/>
              </a:rPr>
              <a:t> improvement strategies.</a:t>
            </a:r>
            <a:endParaRPr lang="en-US" sz="1400" dirty="0"/>
          </a:p>
        </p:txBody>
      </p:sp>
      <p:pic>
        <p:nvPicPr>
          <p:cNvPr id="12" name="Image 168">
            <a:extLst>
              <a:ext uri="{FF2B5EF4-FFF2-40B4-BE49-F238E27FC236}">
                <a16:creationId xmlns:a16="http://schemas.microsoft.com/office/drawing/2014/main" id="{3A3F6754-1808-467B-8807-2E943FCBCB49}"/>
              </a:ext>
            </a:extLst>
          </p:cNvPr>
          <p:cNvPicPr/>
          <p:nvPr/>
        </p:nvPicPr>
        <p:blipFill>
          <a:blip r:embed="rId5" cstate="print"/>
          <a:stretch>
            <a:fillRect/>
          </a:stretch>
        </p:blipFill>
        <p:spPr>
          <a:xfrm>
            <a:off x="201466" y="3302642"/>
            <a:ext cx="5575390" cy="3506949"/>
          </a:xfrm>
          <a:prstGeom prst="rect">
            <a:avLst/>
          </a:prstGeom>
        </p:spPr>
      </p:pic>
      <p:pic>
        <p:nvPicPr>
          <p:cNvPr id="13" name="Image 169">
            <a:extLst>
              <a:ext uri="{FF2B5EF4-FFF2-40B4-BE49-F238E27FC236}">
                <a16:creationId xmlns:a16="http://schemas.microsoft.com/office/drawing/2014/main" id="{FBD15BFA-02BF-4E69-9CC6-EAA938824292}"/>
              </a:ext>
            </a:extLst>
          </p:cNvPr>
          <p:cNvPicPr/>
          <p:nvPr/>
        </p:nvPicPr>
        <p:blipFill>
          <a:blip r:embed="rId6" cstate="print"/>
          <a:stretch>
            <a:fillRect/>
          </a:stretch>
        </p:blipFill>
        <p:spPr>
          <a:xfrm>
            <a:off x="5912398" y="3302642"/>
            <a:ext cx="7523903" cy="3506949"/>
          </a:xfrm>
          <a:prstGeom prst="rect">
            <a:avLst/>
          </a:prstGeom>
        </p:spPr>
      </p:pic>
      <p:sp>
        <p:nvSpPr>
          <p:cNvPr id="14" name="Rectangle 13">
            <a:extLst>
              <a:ext uri="{FF2B5EF4-FFF2-40B4-BE49-F238E27FC236}">
                <a16:creationId xmlns:a16="http://schemas.microsoft.com/office/drawing/2014/main" id="{90C9E819-E8AB-4FC4-89A4-72B51EA03851}"/>
              </a:ext>
            </a:extLst>
          </p:cNvPr>
          <p:cNvSpPr/>
          <p:nvPr/>
        </p:nvSpPr>
        <p:spPr>
          <a:xfrm>
            <a:off x="12871048" y="7824486"/>
            <a:ext cx="1632030" cy="2546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8680914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63798" y="851297"/>
            <a:ext cx="7416403" cy="1542574"/>
          </a:xfrm>
          <a:prstGeom prst="rect">
            <a:avLst/>
          </a:prstGeom>
          <a:noFill/>
          <a:ln/>
        </p:spPr>
        <p:txBody>
          <a:bodyPr wrap="square" lIns="0" tIns="0" rIns="0" bIns="0" rtlCol="0" anchor="t"/>
          <a:lstStyle/>
          <a:p>
            <a:pPr marL="0" indent="0">
              <a:lnSpc>
                <a:spcPts val="6050"/>
              </a:lnSpc>
              <a:buNone/>
            </a:pPr>
            <a:r>
              <a:rPr lang="en-US" sz="4850" dirty="0">
                <a:solidFill>
                  <a:srgbClr val="F5F0F0"/>
                </a:solidFill>
                <a:latin typeface="Merriweather" pitchFamily="34" charset="0"/>
                <a:ea typeface="Merriweather" pitchFamily="34" charset="-122"/>
                <a:cs typeface="Merriweather" pitchFamily="34" charset="-120"/>
              </a:rPr>
              <a:t>Hospitality Industry Challenges</a:t>
            </a:r>
            <a:endParaRPr lang="en-US" sz="4850" dirty="0"/>
          </a:p>
        </p:txBody>
      </p:sp>
      <p:sp>
        <p:nvSpPr>
          <p:cNvPr id="4" name="Shape 1"/>
          <p:cNvSpPr/>
          <p:nvPr/>
        </p:nvSpPr>
        <p:spPr>
          <a:xfrm>
            <a:off x="863798" y="3041690"/>
            <a:ext cx="555308" cy="555308"/>
          </a:xfrm>
          <a:prstGeom prst="roundRect">
            <a:avLst>
              <a:gd name="adj" fmla="val 18669"/>
            </a:avLst>
          </a:prstGeom>
          <a:solidFill>
            <a:srgbClr val="003180"/>
          </a:solidFill>
          <a:ln w="15240">
            <a:solidFill>
              <a:srgbClr val="194A99"/>
            </a:solidFill>
            <a:prstDash val="solid"/>
          </a:ln>
        </p:spPr>
      </p:sp>
      <p:sp>
        <p:nvSpPr>
          <p:cNvPr id="5" name="Text 2"/>
          <p:cNvSpPr/>
          <p:nvPr/>
        </p:nvSpPr>
        <p:spPr>
          <a:xfrm>
            <a:off x="1060013" y="3134201"/>
            <a:ext cx="162878" cy="370284"/>
          </a:xfrm>
          <a:prstGeom prst="rect">
            <a:avLst/>
          </a:prstGeom>
          <a:noFill/>
          <a:ln/>
        </p:spPr>
        <p:txBody>
          <a:bodyPr wrap="none" lIns="0" tIns="0" rIns="0" bIns="0" rtlCol="0" anchor="t"/>
          <a:lstStyle/>
          <a:p>
            <a:pPr marL="0" indent="0" algn="ctr">
              <a:lnSpc>
                <a:spcPts val="2900"/>
              </a:lnSpc>
              <a:buNone/>
            </a:pPr>
            <a:r>
              <a:rPr lang="en-US" sz="2900" dirty="0">
                <a:solidFill>
                  <a:srgbClr val="E2E6E9"/>
                </a:solidFill>
                <a:latin typeface="Merriweather" pitchFamily="34" charset="0"/>
                <a:ea typeface="Merriweather" pitchFamily="34" charset="-122"/>
                <a:cs typeface="Merriweather" pitchFamily="34" charset="-120"/>
              </a:rPr>
              <a:t>1</a:t>
            </a:r>
            <a:endParaRPr lang="en-US" sz="2900" dirty="0"/>
          </a:p>
        </p:txBody>
      </p:sp>
      <p:sp>
        <p:nvSpPr>
          <p:cNvPr id="6" name="Text 3"/>
          <p:cNvSpPr/>
          <p:nvPr/>
        </p:nvSpPr>
        <p:spPr>
          <a:xfrm>
            <a:off x="1665923" y="3041690"/>
            <a:ext cx="2782729" cy="771049"/>
          </a:xfrm>
          <a:prstGeom prst="rect">
            <a:avLst/>
          </a:prstGeom>
          <a:noFill/>
          <a:ln/>
        </p:spPr>
        <p:txBody>
          <a:bodyPr wrap="square" lIns="0" tIns="0" rIns="0" bIns="0" rtlCol="0" anchor="t"/>
          <a:lstStyle/>
          <a:p>
            <a:pPr marL="0" indent="0">
              <a:lnSpc>
                <a:spcPts val="3000"/>
              </a:lnSpc>
              <a:buNone/>
            </a:pPr>
            <a:r>
              <a:rPr lang="en-US" sz="2400" dirty="0">
                <a:solidFill>
                  <a:srgbClr val="E2E6E9"/>
                </a:solidFill>
                <a:latin typeface="Merriweather" pitchFamily="34" charset="0"/>
                <a:ea typeface="Merriweather" pitchFamily="34" charset="-122"/>
                <a:cs typeface="Merriweather" pitchFamily="34" charset="-120"/>
              </a:rPr>
              <a:t>Global Economic Impact</a:t>
            </a:r>
            <a:endParaRPr lang="en-US" sz="2400" dirty="0"/>
          </a:p>
        </p:txBody>
      </p:sp>
      <p:sp>
        <p:nvSpPr>
          <p:cNvPr id="7" name="Text 4"/>
          <p:cNvSpPr/>
          <p:nvPr/>
        </p:nvSpPr>
        <p:spPr>
          <a:xfrm>
            <a:off x="1665923" y="3960733"/>
            <a:ext cx="2782729" cy="789622"/>
          </a:xfrm>
          <a:prstGeom prst="rect">
            <a:avLst/>
          </a:prstGeom>
          <a:noFill/>
          <a:ln/>
        </p:spPr>
        <p:txBody>
          <a:bodyPr wrap="square" lIns="0" tIns="0" rIns="0" bIns="0" rtlCol="0" anchor="t"/>
          <a:lstStyle/>
          <a:p>
            <a:pPr marL="0" indent="0">
              <a:lnSpc>
                <a:spcPts val="3100"/>
              </a:lnSpc>
              <a:buNone/>
            </a:pPr>
            <a:r>
              <a:rPr lang="en-US" sz="1900" dirty="0">
                <a:solidFill>
                  <a:srgbClr val="E2E6E9"/>
                </a:solidFill>
                <a:latin typeface="Merriweather" pitchFamily="34" charset="0"/>
                <a:ea typeface="Merriweather" pitchFamily="34" charset="-122"/>
                <a:cs typeface="Merriweather" pitchFamily="34" charset="-120"/>
              </a:rPr>
              <a:t>Crucial role in the global economy.</a:t>
            </a:r>
            <a:endParaRPr lang="en-US" sz="1900" dirty="0"/>
          </a:p>
        </p:txBody>
      </p:sp>
      <p:sp>
        <p:nvSpPr>
          <p:cNvPr id="8" name="Shape 5"/>
          <p:cNvSpPr/>
          <p:nvPr/>
        </p:nvSpPr>
        <p:spPr>
          <a:xfrm>
            <a:off x="4695468" y="3041690"/>
            <a:ext cx="555308" cy="555308"/>
          </a:xfrm>
          <a:prstGeom prst="roundRect">
            <a:avLst>
              <a:gd name="adj" fmla="val 18669"/>
            </a:avLst>
          </a:prstGeom>
          <a:solidFill>
            <a:srgbClr val="003180"/>
          </a:solidFill>
          <a:ln w="15240">
            <a:solidFill>
              <a:srgbClr val="194A99"/>
            </a:solidFill>
            <a:prstDash val="solid"/>
          </a:ln>
        </p:spPr>
      </p:sp>
      <p:sp>
        <p:nvSpPr>
          <p:cNvPr id="9" name="Text 6"/>
          <p:cNvSpPr/>
          <p:nvPr/>
        </p:nvSpPr>
        <p:spPr>
          <a:xfrm>
            <a:off x="4862393" y="3134201"/>
            <a:ext cx="221456" cy="370284"/>
          </a:xfrm>
          <a:prstGeom prst="rect">
            <a:avLst/>
          </a:prstGeom>
          <a:noFill/>
          <a:ln/>
        </p:spPr>
        <p:txBody>
          <a:bodyPr wrap="none" lIns="0" tIns="0" rIns="0" bIns="0" rtlCol="0" anchor="t"/>
          <a:lstStyle/>
          <a:p>
            <a:pPr marL="0" indent="0" algn="ctr">
              <a:lnSpc>
                <a:spcPts val="2900"/>
              </a:lnSpc>
              <a:buNone/>
            </a:pPr>
            <a:r>
              <a:rPr lang="en-US" sz="2900" dirty="0">
                <a:solidFill>
                  <a:srgbClr val="E2E6E9"/>
                </a:solidFill>
                <a:latin typeface="Merriweather" pitchFamily="34" charset="0"/>
                <a:ea typeface="Merriweather" pitchFamily="34" charset="-122"/>
                <a:cs typeface="Merriweather" pitchFamily="34" charset="-120"/>
              </a:rPr>
              <a:t>2</a:t>
            </a:r>
            <a:endParaRPr lang="en-US" sz="2900" dirty="0"/>
          </a:p>
        </p:txBody>
      </p:sp>
      <p:sp>
        <p:nvSpPr>
          <p:cNvPr id="10" name="Text 7"/>
          <p:cNvSpPr/>
          <p:nvPr/>
        </p:nvSpPr>
        <p:spPr>
          <a:xfrm>
            <a:off x="5497592" y="3041690"/>
            <a:ext cx="2782729" cy="771049"/>
          </a:xfrm>
          <a:prstGeom prst="rect">
            <a:avLst/>
          </a:prstGeom>
          <a:noFill/>
          <a:ln/>
        </p:spPr>
        <p:txBody>
          <a:bodyPr wrap="square" lIns="0" tIns="0" rIns="0" bIns="0" rtlCol="0" anchor="t"/>
          <a:lstStyle/>
          <a:p>
            <a:pPr marL="0" indent="0">
              <a:lnSpc>
                <a:spcPts val="3000"/>
              </a:lnSpc>
              <a:buNone/>
            </a:pPr>
            <a:r>
              <a:rPr lang="en-US" sz="2400" dirty="0">
                <a:solidFill>
                  <a:srgbClr val="E2E6E9"/>
                </a:solidFill>
                <a:latin typeface="Merriweather" pitchFamily="34" charset="0"/>
                <a:ea typeface="Merriweather" pitchFamily="34" charset="-122"/>
                <a:cs typeface="Merriweather" pitchFamily="34" charset="-120"/>
              </a:rPr>
              <a:t>High Cancellation Rates</a:t>
            </a:r>
            <a:endParaRPr lang="en-US" sz="2400" dirty="0"/>
          </a:p>
        </p:txBody>
      </p:sp>
      <p:sp>
        <p:nvSpPr>
          <p:cNvPr id="11" name="Text 8"/>
          <p:cNvSpPr/>
          <p:nvPr/>
        </p:nvSpPr>
        <p:spPr>
          <a:xfrm>
            <a:off x="5497592" y="3960733"/>
            <a:ext cx="2782729" cy="789622"/>
          </a:xfrm>
          <a:prstGeom prst="rect">
            <a:avLst/>
          </a:prstGeom>
          <a:noFill/>
          <a:ln/>
        </p:spPr>
        <p:txBody>
          <a:bodyPr wrap="square" lIns="0" tIns="0" rIns="0" bIns="0" rtlCol="0" anchor="t"/>
          <a:lstStyle/>
          <a:p>
            <a:pPr marL="0" indent="0">
              <a:lnSpc>
                <a:spcPts val="3100"/>
              </a:lnSpc>
              <a:buNone/>
            </a:pPr>
            <a:r>
              <a:rPr lang="en-US" sz="1900" dirty="0">
                <a:solidFill>
                  <a:srgbClr val="E2E6E9"/>
                </a:solidFill>
                <a:latin typeface="Merriweather" pitchFamily="34" charset="0"/>
                <a:ea typeface="Merriweather" pitchFamily="34" charset="-122"/>
                <a:cs typeface="Merriweather" pitchFamily="34" charset="-120"/>
              </a:rPr>
              <a:t>Significant impact on hotel revenue.</a:t>
            </a:r>
            <a:endParaRPr lang="en-US" sz="1900" dirty="0"/>
          </a:p>
        </p:txBody>
      </p:sp>
      <p:sp>
        <p:nvSpPr>
          <p:cNvPr id="12" name="Shape 9"/>
          <p:cNvSpPr/>
          <p:nvPr/>
        </p:nvSpPr>
        <p:spPr>
          <a:xfrm>
            <a:off x="863798" y="5274826"/>
            <a:ext cx="555308" cy="555308"/>
          </a:xfrm>
          <a:prstGeom prst="roundRect">
            <a:avLst>
              <a:gd name="adj" fmla="val 18669"/>
            </a:avLst>
          </a:prstGeom>
          <a:solidFill>
            <a:srgbClr val="003180"/>
          </a:solidFill>
          <a:ln w="15240">
            <a:solidFill>
              <a:srgbClr val="194A99"/>
            </a:solidFill>
            <a:prstDash val="solid"/>
          </a:ln>
        </p:spPr>
      </p:sp>
      <p:sp>
        <p:nvSpPr>
          <p:cNvPr id="13" name="Text 10"/>
          <p:cNvSpPr/>
          <p:nvPr/>
        </p:nvSpPr>
        <p:spPr>
          <a:xfrm>
            <a:off x="1037749" y="5367338"/>
            <a:ext cx="207407" cy="370284"/>
          </a:xfrm>
          <a:prstGeom prst="rect">
            <a:avLst/>
          </a:prstGeom>
          <a:noFill/>
          <a:ln/>
        </p:spPr>
        <p:txBody>
          <a:bodyPr wrap="none" lIns="0" tIns="0" rIns="0" bIns="0" rtlCol="0" anchor="t"/>
          <a:lstStyle/>
          <a:p>
            <a:pPr marL="0" indent="0" algn="ctr">
              <a:lnSpc>
                <a:spcPts val="2900"/>
              </a:lnSpc>
              <a:buNone/>
            </a:pPr>
            <a:r>
              <a:rPr lang="en-US" sz="2900" dirty="0">
                <a:solidFill>
                  <a:srgbClr val="E2E6E9"/>
                </a:solidFill>
                <a:latin typeface="Merriweather" pitchFamily="34" charset="0"/>
                <a:ea typeface="Merriweather" pitchFamily="34" charset="-122"/>
                <a:cs typeface="Merriweather" pitchFamily="34" charset="-120"/>
              </a:rPr>
              <a:t>3</a:t>
            </a:r>
            <a:endParaRPr lang="en-US" sz="2900" dirty="0"/>
          </a:p>
        </p:txBody>
      </p:sp>
      <p:sp>
        <p:nvSpPr>
          <p:cNvPr id="14" name="Text 11"/>
          <p:cNvSpPr/>
          <p:nvPr/>
        </p:nvSpPr>
        <p:spPr>
          <a:xfrm>
            <a:off x="1665923" y="5274826"/>
            <a:ext cx="2782729" cy="771049"/>
          </a:xfrm>
          <a:prstGeom prst="rect">
            <a:avLst/>
          </a:prstGeom>
          <a:noFill/>
          <a:ln/>
        </p:spPr>
        <p:txBody>
          <a:bodyPr wrap="square" lIns="0" tIns="0" rIns="0" bIns="0" rtlCol="0" anchor="t"/>
          <a:lstStyle/>
          <a:p>
            <a:pPr marL="0" indent="0">
              <a:lnSpc>
                <a:spcPts val="3000"/>
              </a:lnSpc>
              <a:buNone/>
            </a:pPr>
            <a:r>
              <a:rPr lang="en-US" sz="2400" dirty="0">
                <a:solidFill>
                  <a:srgbClr val="E2E6E9"/>
                </a:solidFill>
                <a:latin typeface="Merriweather" pitchFamily="34" charset="0"/>
                <a:ea typeface="Merriweather" pitchFamily="34" charset="-122"/>
                <a:cs typeface="Merriweather" pitchFamily="34" charset="-120"/>
              </a:rPr>
              <a:t>Disruption to Operations</a:t>
            </a:r>
            <a:endParaRPr lang="en-US" sz="2400" dirty="0"/>
          </a:p>
        </p:txBody>
      </p:sp>
      <p:sp>
        <p:nvSpPr>
          <p:cNvPr id="15" name="Text 12"/>
          <p:cNvSpPr/>
          <p:nvPr/>
        </p:nvSpPr>
        <p:spPr>
          <a:xfrm>
            <a:off x="1665923" y="6193869"/>
            <a:ext cx="2782729" cy="789622"/>
          </a:xfrm>
          <a:prstGeom prst="rect">
            <a:avLst/>
          </a:prstGeom>
          <a:noFill/>
          <a:ln/>
        </p:spPr>
        <p:txBody>
          <a:bodyPr wrap="square" lIns="0" tIns="0" rIns="0" bIns="0" rtlCol="0" anchor="t"/>
          <a:lstStyle/>
          <a:p>
            <a:pPr marL="0" indent="0">
              <a:lnSpc>
                <a:spcPts val="3100"/>
              </a:lnSpc>
              <a:buNone/>
            </a:pPr>
            <a:r>
              <a:rPr lang="en-US" sz="1900" dirty="0">
                <a:solidFill>
                  <a:srgbClr val="E2E6E9"/>
                </a:solidFill>
                <a:latin typeface="Merriweather" pitchFamily="34" charset="0"/>
                <a:ea typeface="Merriweather" pitchFamily="34" charset="-122"/>
                <a:cs typeface="Merriweather" pitchFamily="34" charset="-120"/>
              </a:rPr>
              <a:t>Operational planning and efficiency.</a:t>
            </a:r>
            <a:endParaRPr lang="en-US" sz="1900" dirty="0"/>
          </a:p>
        </p:txBody>
      </p:sp>
      <p:sp>
        <p:nvSpPr>
          <p:cNvPr id="16" name="Shape 13"/>
          <p:cNvSpPr/>
          <p:nvPr/>
        </p:nvSpPr>
        <p:spPr>
          <a:xfrm>
            <a:off x="4695468" y="5274826"/>
            <a:ext cx="555308" cy="555308"/>
          </a:xfrm>
          <a:prstGeom prst="roundRect">
            <a:avLst>
              <a:gd name="adj" fmla="val 18669"/>
            </a:avLst>
          </a:prstGeom>
          <a:solidFill>
            <a:srgbClr val="003180"/>
          </a:solidFill>
          <a:ln w="15240">
            <a:solidFill>
              <a:srgbClr val="194A99"/>
            </a:solidFill>
            <a:prstDash val="solid"/>
          </a:ln>
        </p:spPr>
      </p:sp>
      <p:sp>
        <p:nvSpPr>
          <p:cNvPr id="17" name="Text 14"/>
          <p:cNvSpPr/>
          <p:nvPr/>
        </p:nvSpPr>
        <p:spPr>
          <a:xfrm>
            <a:off x="4853821" y="5367338"/>
            <a:ext cx="238482" cy="370284"/>
          </a:xfrm>
          <a:prstGeom prst="rect">
            <a:avLst/>
          </a:prstGeom>
          <a:noFill/>
          <a:ln/>
        </p:spPr>
        <p:txBody>
          <a:bodyPr wrap="none" lIns="0" tIns="0" rIns="0" bIns="0" rtlCol="0" anchor="t"/>
          <a:lstStyle/>
          <a:p>
            <a:pPr marL="0" indent="0" algn="ctr">
              <a:lnSpc>
                <a:spcPts val="2900"/>
              </a:lnSpc>
              <a:buNone/>
            </a:pPr>
            <a:r>
              <a:rPr lang="en-US" sz="2900" dirty="0">
                <a:solidFill>
                  <a:srgbClr val="E2E6E9"/>
                </a:solidFill>
                <a:latin typeface="Merriweather" pitchFamily="34" charset="0"/>
                <a:ea typeface="Merriweather" pitchFamily="34" charset="-122"/>
                <a:cs typeface="Merriweather" pitchFamily="34" charset="-120"/>
              </a:rPr>
              <a:t>4</a:t>
            </a:r>
            <a:endParaRPr lang="en-US" sz="2900" dirty="0"/>
          </a:p>
        </p:txBody>
      </p:sp>
      <p:sp>
        <p:nvSpPr>
          <p:cNvPr id="18" name="Text 15"/>
          <p:cNvSpPr/>
          <p:nvPr/>
        </p:nvSpPr>
        <p:spPr>
          <a:xfrm>
            <a:off x="5497592" y="5274826"/>
            <a:ext cx="2782729" cy="771049"/>
          </a:xfrm>
          <a:prstGeom prst="rect">
            <a:avLst/>
          </a:prstGeom>
          <a:noFill/>
          <a:ln/>
        </p:spPr>
        <p:txBody>
          <a:bodyPr wrap="square" lIns="0" tIns="0" rIns="0" bIns="0" rtlCol="0" anchor="t"/>
          <a:lstStyle/>
          <a:p>
            <a:pPr marL="0" indent="0">
              <a:lnSpc>
                <a:spcPts val="3000"/>
              </a:lnSpc>
              <a:buNone/>
            </a:pPr>
            <a:r>
              <a:rPr lang="en-US" sz="2400" dirty="0">
                <a:solidFill>
                  <a:srgbClr val="E2E6E9"/>
                </a:solidFill>
                <a:latin typeface="Merriweather" pitchFamily="34" charset="0"/>
                <a:ea typeface="Merriweather" pitchFamily="34" charset="-122"/>
                <a:cs typeface="Merriweather" pitchFamily="34" charset="-120"/>
              </a:rPr>
              <a:t>Data-Driven Solutions</a:t>
            </a:r>
            <a:endParaRPr lang="en-US" sz="2400" dirty="0"/>
          </a:p>
        </p:txBody>
      </p:sp>
      <p:sp>
        <p:nvSpPr>
          <p:cNvPr id="19" name="Text 16"/>
          <p:cNvSpPr/>
          <p:nvPr/>
        </p:nvSpPr>
        <p:spPr>
          <a:xfrm>
            <a:off x="5497592" y="6193869"/>
            <a:ext cx="2782729" cy="1184434"/>
          </a:xfrm>
          <a:prstGeom prst="rect">
            <a:avLst/>
          </a:prstGeom>
          <a:noFill/>
          <a:ln/>
        </p:spPr>
        <p:txBody>
          <a:bodyPr wrap="square" lIns="0" tIns="0" rIns="0" bIns="0" rtlCol="0" anchor="t"/>
          <a:lstStyle/>
          <a:p>
            <a:pPr marL="0" indent="0">
              <a:lnSpc>
                <a:spcPts val="3100"/>
              </a:lnSpc>
              <a:buNone/>
            </a:pPr>
            <a:r>
              <a:rPr lang="en-US" sz="1900" dirty="0">
                <a:solidFill>
                  <a:srgbClr val="E2E6E9"/>
                </a:solidFill>
                <a:latin typeface="Merriweather" pitchFamily="34" charset="0"/>
                <a:ea typeface="Merriweather" pitchFamily="34" charset="-122"/>
                <a:cs typeface="Merriweather" pitchFamily="34" charset="-120"/>
              </a:rPr>
              <a:t>Analyze booking behaviors and predict cancellations.</a:t>
            </a:r>
            <a:endParaRPr lang="en-US" sz="19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863798" y="775454"/>
            <a:ext cx="12902803" cy="1542574"/>
          </a:xfrm>
          <a:prstGeom prst="rect">
            <a:avLst/>
          </a:prstGeom>
          <a:noFill/>
          <a:ln/>
        </p:spPr>
        <p:txBody>
          <a:bodyPr wrap="square" lIns="0" tIns="0" rIns="0" bIns="0" rtlCol="0" anchor="t"/>
          <a:lstStyle/>
          <a:p>
            <a:pPr marL="0" indent="0">
              <a:lnSpc>
                <a:spcPts val="6050"/>
              </a:lnSpc>
              <a:buNone/>
            </a:pPr>
            <a:r>
              <a:rPr lang="en-US" sz="4850" dirty="0">
                <a:solidFill>
                  <a:srgbClr val="F5F0F0"/>
                </a:solidFill>
                <a:latin typeface="Merriweather" pitchFamily="34" charset="0"/>
                <a:ea typeface="Merriweather" pitchFamily="34" charset="-122"/>
                <a:cs typeface="Merriweather" pitchFamily="34" charset="-120"/>
              </a:rPr>
              <a:t>Actionable Strategies for Revenue Optimization</a:t>
            </a:r>
            <a:endParaRPr lang="en-US" sz="4850" dirty="0"/>
          </a:p>
        </p:txBody>
      </p:sp>
      <p:pic>
        <p:nvPicPr>
          <p:cNvPr id="3" name="Image 0" descr="preencoded.png"/>
          <p:cNvPicPr>
            <a:picLocks noChangeAspect="1"/>
          </p:cNvPicPr>
          <p:nvPr/>
        </p:nvPicPr>
        <p:blipFill>
          <a:blip r:embed="rId3"/>
          <a:stretch>
            <a:fillRect/>
          </a:stretch>
        </p:blipFill>
        <p:spPr>
          <a:xfrm>
            <a:off x="3450788" y="2811661"/>
            <a:ext cx="1277303" cy="879158"/>
          </a:xfrm>
          <a:prstGeom prst="rect">
            <a:avLst/>
          </a:prstGeom>
        </p:spPr>
      </p:pic>
      <p:sp>
        <p:nvSpPr>
          <p:cNvPr id="4" name="Text 1"/>
          <p:cNvSpPr/>
          <p:nvPr/>
        </p:nvSpPr>
        <p:spPr>
          <a:xfrm>
            <a:off x="4021455" y="3099197"/>
            <a:ext cx="135850" cy="493514"/>
          </a:xfrm>
          <a:prstGeom prst="rect">
            <a:avLst/>
          </a:prstGeom>
          <a:noFill/>
          <a:ln/>
        </p:spPr>
        <p:txBody>
          <a:bodyPr wrap="none" lIns="0" tIns="0" rIns="0" bIns="0" rtlCol="0" anchor="t"/>
          <a:lstStyle/>
          <a:p>
            <a:pPr marL="0" indent="0" algn="ctr">
              <a:lnSpc>
                <a:spcPts val="3850"/>
              </a:lnSpc>
              <a:buNone/>
            </a:pPr>
            <a:r>
              <a:rPr lang="en-US" sz="2400" dirty="0">
                <a:solidFill>
                  <a:srgbClr val="E2E6E9"/>
                </a:solidFill>
                <a:latin typeface="Merriweather" pitchFamily="34" charset="0"/>
                <a:ea typeface="Merriweather" pitchFamily="34" charset="-122"/>
                <a:cs typeface="Merriweather" pitchFamily="34" charset="-120"/>
              </a:rPr>
              <a:t>1</a:t>
            </a:r>
            <a:endParaRPr lang="en-US" sz="2400" dirty="0"/>
          </a:p>
        </p:txBody>
      </p:sp>
      <p:sp>
        <p:nvSpPr>
          <p:cNvPr id="5" name="Text 2"/>
          <p:cNvSpPr/>
          <p:nvPr/>
        </p:nvSpPr>
        <p:spPr>
          <a:xfrm>
            <a:off x="4974908" y="3058478"/>
            <a:ext cx="2526625" cy="385524"/>
          </a:xfrm>
          <a:prstGeom prst="rect">
            <a:avLst/>
          </a:prstGeom>
          <a:noFill/>
          <a:ln/>
        </p:spPr>
        <p:txBody>
          <a:bodyPr wrap="none" lIns="0" tIns="0" rIns="0" bIns="0" rtlCol="0" anchor="t"/>
          <a:lstStyle/>
          <a:p>
            <a:pPr marL="0" indent="0" algn="l">
              <a:lnSpc>
                <a:spcPts val="3000"/>
              </a:lnSpc>
              <a:buNone/>
            </a:pPr>
            <a:r>
              <a:rPr lang="en-US" sz="2400" dirty="0">
                <a:solidFill>
                  <a:srgbClr val="E2E6E9"/>
                </a:solidFill>
                <a:latin typeface="Merriweather" pitchFamily="34" charset="0"/>
                <a:ea typeface="Merriweather" pitchFamily="34" charset="-122"/>
                <a:cs typeface="Merriweather" pitchFamily="34" charset="-120"/>
              </a:rPr>
              <a:t>Dynamic Pricing</a:t>
            </a:r>
            <a:endParaRPr lang="en-US" sz="2400" dirty="0"/>
          </a:p>
        </p:txBody>
      </p:sp>
      <p:sp>
        <p:nvSpPr>
          <p:cNvPr id="6" name="Shape 3"/>
          <p:cNvSpPr/>
          <p:nvPr/>
        </p:nvSpPr>
        <p:spPr>
          <a:xfrm>
            <a:off x="4789765" y="3706416"/>
            <a:ext cx="8915162" cy="15240"/>
          </a:xfrm>
          <a:prstGeom prst="roundRect">
            <a:avLst>
              <a:gd name="adj" fmla="val 680244"/>
            </a:avLst>
          </a:prstGeom>
          <a:solidFill>
            <a:srgbClr val="194A99"/>
          </a:solidFill>
          <a:ln/>
        </p:spPr>
      </p:sp>
      <p:pic>
        <p:nvPicPr>
          <p:cNvPr id="7" name="Image 1" descr="preencoded.png"/>
          <p:cNvPicPr>
            <a:picLocks noChangeAspect="1"/>
          </p:cNvPicPr>
          <p:nvPr/>
        </p:nvPicPr>
        <p:blipFill>
          <a:blip r:embed="rId4"/>
          <a:stretch>
            <a:fillRect/>
          </a:stretch>
        </p:blipFill>
        <p:spPr>
          <a:xfrm>
            <a:off x="2812018" y="3752493"/>
            <a:ext cx="2554724" cy="879158"/>
          </a:xfrm>
          <a:prstGeom prst="rect">
            <a:avLst/>
          </a:prstGeom>
        </p:spPr>
      </p:pic>
      <p:sp>
        <p:nvSpPr>
          <p:cNvPr id="8" name="Text 4"/>
          <p:cNvSpPr/>
          <p:nvPr/>
        </p:nvSpPr>
        <p:spPr>
          <a:xfrm>
            <a:off x="3997047" y="3945255"/>
            <a:ext cx="184547" cy="493514"/>
          </a:xfrm>
          <a:prstGeom prst="rect">
            <a:avLst/>
          </a:prstGeom>
          <a:noFill/>
          <a:ln/>
        </p:spPr>
        <p:txBody>
          <a:bodyPr wrap="none" lIns="0" tIns="0" rIns="0" bIns="0" rtlCol="0" anchor="t"/>
          <a:lstStyle/>
          <a:p>
            <a:pPr marL="0" indent="0" algn="ctr">
              <a:lnSpc>
                <a:spcPts val="3850"/>
              </a:lnSpc>
              <a:buNone/>
            </a:pPr>
            <a:r>
              <a:rPr lang="en-US" sz="2400" dirty="0">
                <a:solidFill>
                  <a:srgbClr val="E2E6E9"/>
                </a:solidFill>
                <a:latin typeface="Merriweather" pitchFamily="34" charset="0"/>
                <a:ea typeface="Merriweather" pitchFamily="34" charset="-122"/>
                <a:cs typeface="Merriweather" pitchFamily="34" charset="-120"/>
              </a:rPr>
              <a:t>2</a:t>
            </a:r>
            <a:endParaRPr lang="en-US" sz="2400" dirty="0"/>
          </a:p>
        </p:txBody>
      </p:sp>
      <p:sp>
        <p:nvSpPr>
          <p:cNvPr id="9" name="Text 5"/>
          <p:cNvSpPr/>
          <p:nvPr/>
        </p:nvSpPr>
        <p:spPr>
          <a:xfrm>
            <a:off x="5613559" y="3999309"/>
            <a:ext cx="3188375" cy="385524"/>
          </a:xfrm>
          <a:prstGeom prst="rect">
            <a:avLst/>
          </a:prstGeom>
          <a:noFill/>
          <a:ln/>
        </p:spPr>
        <p:txBody>
          <a:bodyPr wrap="none" lIns="0" tIns="0" rIns="0" bIns="0" rtlCol="0" anchor="t"/>
          <a:lstStyle/>
          <a:p>
            <a:pPr marL="0" indent="0" algn="l">
              <a:lnSpc>
                <a:spcPts val="3000"/>
              </a:lnSpc>
              <a:buNone/>
            </a:pPr>
            <a:r>
              <a:rPr lang="en-US" sz="2400" dirty="0">
                <a:solidFill>
                  <a:srgbClr val="E2E6E9"/>
                </a:solidFill>
                <a:latin typeface="Merriweather" pitchFamily="34" charset="0"/>
                <a:ea typeface="Merriweather" pitchFamily="34" charset="-122"/>
                <a:cs typeface="Merriweather" pitchFamily="34" charset="-120"/>
              </a:rPr>
              <a:t>Specialized Packages</a:t>
            </a:r>
            <a:endParaRPr lang="en-US" sz="2400" dirty="0"/>
          </a:p>
        </p:txBody>
      </p:sp>
      <p:sp>
        <p:nvSpPr>
          <p:cNvPr id="10" name="Shape 6"/>
          <p:cNvSpPr/>
          <p:nvPr/>
        </p:nvSpPr>
        <p:spPr>
          <a:xfrm>
            <a:off x="5428417" y="4647248"/>
            <a:ext cx="8276511" cy="15240"/>
          </a:xfrm>
          <a:prstGeom prst="roundRect">
            <a:avLst>
              <a:gd name="adj" fmla="val 680244"/>
            </a:avLst>
          </a:prstGeom>
          <a:solidFill>
            <a:srgbClr val="194A99"/>
          </a:solidFill>
          <a:ln/>
        </p:spPr>
      </p:sp>
      <p:pic>
        <p:nvPicPr>
          <p:cNvPr id="11" name="Image 2" descr="preencoded.png"/>
          <p:cNvPicPr>
            <a:picLocks noChangeAspect="1"/>
          </p:cNvPicPr>
          <p:nvPr/>
        </p:nvPicPr>
        <p:blipFill>
          <a:blip r:embed="rId5"/>
          <a:stretch>
            <a:fillRect/>
          </a:stretch>
        </p:blipFill>
        <p:spPr>
          <a:xfrm>
            <a:off x="2173367" y="4693325"/>
            <a:ext cx="3832027" cy="879158"/>
          </a:xfrm>
          <a:prstGeom prst="rect">
            <a:avLst/>
          </a:prstGeom>
        </p:spPr>
      </p:pic>
      <p:sp>
        <p:nvSpPr>
          <p:cNvPr id="12" name="Text 7"/>
          <p:cNvSpPr/>
          <p:nvPr/>
        </p:nvSpPr>
        <p:spPr>
          <a:xfrm>
            <a:off x="4003000" y="4886087"/>
            <a:ext cx="172760" cy="493514"/>
          </a:xfrm>
          <a:prstGeom prst="rect">
            <a:avLst/>
          </a:prstGeom>
          <a:noFill/>
          <a:ln/>
        </p:spPr>
        <p:txBody>
          <a:bodyPr wrap="none" lIns="0" tIns="0" rIns="0" bIns="0" rtlCol="0" anchor="t"/>
          <a:lstStyle/>
          <a:p>
            <a:pPr marL="0" indent="0" algn="ctr">
              <a:lnSpc>
                <a:spcPts val="3850"/>
              </a:lnSpc>
              <a:buNone/>
            </a:pPr>
            <a:r>
              <a:rPr lang="en-US" sz="2400" dirty="0">
                <a:solidFill>
                  <a:srgbClr val="E2E6E9"/>
                </a:solidFill>
                <a:latin typeface="Merriweather" pitchFamily="34" charset="0"/>
                <a:ea typeface="Merriweather" pitchFamily="34" charset="-122"/>
                <a:cs typeface="Merriweather" pitchFamily="34" charset="-120"/>
              </a:rPr>
              <a:t>3</a:t>
            </a:r>
            <a:endParaRPr lang="en-US" sz="2400" dirty="0"/>
          </a:p>
        </p:txBody>
      </p:sp>
      <p:sp>
        <p:nvSpPr>
          <p:cNvPr id="13" name="Text 8"/>
          <p:cNvSpPr/>
          <p:nvPr/>
        </p:nvSpPr>
        <p:spPr>
          <a:xfrm>
            <a:off x="6252210" y="4940141"/>
            <a:ext cx="3221355" cy="385524"/>
          </a:xfrm>
          <a:prstGeom prst="rect">
            <a:avLst/>
          </a:prstGeom>
          <a:noFill/>
          <a:ln/>
        </p:spPr>
        <p:txBody>
          <a:bodyPr wrap="none" lIns="0" tIns="0" rIns="0" bIns="0" rtlCol="0" anchor="t"/>
          <a:lstStyle/>
          <a:p>
            <a:pPr marL="0" indent="0" algn="l">
              <a:lnSpc>
                <a:spcPts val="3000"/>
              </a:lnSpc>
              <a:buNone/>
            </a:pPr>
            <a:r>
              <a:rPr lang="en-US" sz="2400" dirty="0">
                <a:solidFill>
                  <a:srgbClr val="E2E6E9"/>
                </a:solidFill>
                <a:latin typeface="Merriweather" pitchFamily="34" charset="0"/>
                <a:ea typeface="Merriweather" pitchFamily="34" charset="-122"/>
                <a:cs typeface="Merriweather" pitchFamily="34" charset="-120"/>
              </a:rPr>
              <a:t>Seasonal Promotions</a:t>
            </a:r>
            <a:endParaRPr lang="en-US" sz="2400" dirty="0"/>
          </a:p>
        </p:txBody>
      </p:sp>
      <p:sp>
        <p:nvSpPr>
          <p:cNvPr id="14" name="Shape 9"/>
          <p:cNvSpPr/>
          <p:nvPr/>
        </p:nvSpPr>
        <p:spPr>
          <a:xfrm>
            <a:off x="6067068" y="5588079"/>
            <a:ext cx="7637859" cy="15240"/>
          </a:xfrm>
          <a:prstGeom prst="roundRect">
            <a:avLst>
              <a:gd name="adj" fmla="val 680244"/>
            </a:avLst>
          </a:prstGeom>
          <a:solidFill>
            <a:srgbClr val="194A99"/>
          </a:solidFill>
          <a:ln/>
        </p:spPr>
      </p:sp>
      <p:pic>
        <p:nvPicPr>
          <p:cNvPr id="15" name="Image 3" descr="preencoded.png"/>
          <p:cNvPicPr>
            <a:picLocks noChangeAspect="1"/>
          </p:cNvPicPr>
          <p:nvPr/>
        </p:nvPicPr>
        <p:blipFill>
          <a:blip r:embed="rId6"/>
          <a:stretch>
            <a:fillRect/>
          </a:stretch>
        </p:blipFill>
        <p:spPr>
          <a:xfrm>
            <a:off x="1534716" y="5634157"/>
            <a:ext cx="5109448" cy="879158"/>
          </a:xfrm>
          <a:prstGeom prst="rect">
            <a:avLst/>
          </a:prstGeom>
        </p:spPr>
      </p:pic>
      <p:sp>
        <p:nvSpPr>
          <p:cNvPr id="16" name="Text 10"/>
          <p:cNvSpPr/>
          <p:nvPr/>
        </p:nvSpPr>
        <p:spPr>
          <a:xfrm>
            <a:off x="3990023" y="5826919"/>
            <a:ext cx="198715" cy="493514"/>
          </a:xfrm>
          <a:prstGeom prst="rect">
            <a:avLst/>
          </a:prstGeom>
          <a:noFill/>
          <a:ln/>
        </p:spPr>
        <p:txBody>
          <a:bodyPr wrap="none" lIns="0" tIns="0" rIns="0" bIns="0" rtlCol="0" anchor="t"/>
          <a:lstStyle/>
          <a:p>
            <a:pPr marL="0" indent="0" algn="ctr">
              <a:lnSpc>
                <a:spcPts val="3850"/>
              </a:lnSpc>
              <a:buNone/>
            </a:pPr>
            <a:r>
              <a:rPr lang="en-US" sz="2400" dirty="0">
                <a:solidFill>
                  <a:srgbClr val="E2E6E9"/>
                </a:solidFill>
                <a:latin typeface="Merriweather" pitchFamily="34" charset="0"/>
                <a:ea typeface="Merriweather" pitchFamily="34" charset="-122"/>
                <a:cs typeface="Merriweather" pitchFamily="34" charset="-120"/>
              </a:rPr>
              <a:t>4</a:t>
            </a:r>
            <a:endParaRPr lang="en-US" sz="2400" dirty="0"/>
          </a:p>
        </p:txBody>
      </p:sp>
      <p:sp>
        <p:nvSpPr>
          <p:cNvPr id="17" name="Text 11"/>
          <p:cNvSpPr/>
          <p:nvPr/>
        </p:nvSpPr>
        <p:spPr>
          <a:xfrm>
            <a:off x="6890980" y="5880973"/>
            <a:ext cx="2746296" cy="385524"/>
          </a:xfrm>
          <a:prstGeom prst="rect">
            <a:avLst/>
          </a:prstGeom>
          <a:noFill/>
          <a:ln/>
        </p:spPr>
        <p:txBody>
          <a:bodyPr wrap="none" lIns="0" tIns="0" rIns="0" bIns="0" rtlCol="0" anchor="t"/>
          <a:lstStyle/>
          <a:p>
            <a:pPr marL="0" indent="0" algn="l">
              <a:lnSpc>
                <a:spcPts val="3000"/>
              </a:lnSpc>
              <a:buNone/>
            </a:pPr>
            <a:r>
              <a:rPr lang="en-US" sz="2400" dirty="0">
                <a:solidFill>
                  <a:srgbClr val="E2E6E9"/>
                </a:solidFill>
                <a:latin typeface="Merriweather" pitchFamily="34" charset="0"/>
                <a:ea typeface="Merriweather" pitchFamily="34" charset="-122"/>
                <a:cs typeface="Merriweather" pitchFamily="34" charset="-120"/>
              </a:rPr>
              <a:t>Premium Services</a:t>
            </a:r>
            <a:endParaRPr lang="en-US" sz="2400" dirty="0"/>
          </a:p>
        </p:txBody>
      </p:sp>
      <p:sp>
        <p:nvSpPr>
          <p:cNvPr id="18" name="Shape 12"/>
          <p:cNvSpPr/>
          <p:nvPr/>
        </p:nvSpPr>
        <p:spPr>
          <a:xfrm>
            <a:off x="6705838" y="6528911"/>
            <a:ext cx="6999089" cy="15240"/>
          </a:xfrm>
          <a:prstGeom prst="roundRect">
            <a:avLst>
              <a:gd name="adj" fmla="val 680244"/>
            </a:avLst>
          </a:prstGeom>
          <a:solidFill>
            <a:srgbClr val="194A99"/>
          </a:solidFill>
          <a:ln/>
        </p:spPr>
      </p:sp>
      <p:pic>
        <p:nvPicPr>
          <p:cNvPr id="19" name="Image 4" descr="preencoded.png"/>
          <p:cNvPicPr>
            <a:picLocks noChangeAspect="1"/>
          </p:cNvPicPr>
          <p:nvPr/>
        </p:nvPicPr>
        <p:blipFill>
          <a:blip r:embed="rId7"/>
          <a:stretch>
            <a:fillRect/>
          </a:stretch>
        </p:blipFill>
        <p:spPr>
          <a:xfrm>
            <a:off x="895945" y="6574988"/>
            <a:ext cx="6386870" cy="879158"/>
          </a:xfrm>
          <a:prstGeom prst="rect">
            <a:avLst/>
          </a:prstGeom>
        </p:spPr>
      </p:pic>
      <p:sp>
        <p:nvSpPr>
          <p:cNvPr id="20" name="Text 13"/>
          <p:cNvSpPr/>
          <p:nvPr/>
        </p:nvSpPr>
        <p:spPr>
          <a:xfrm>
            <a:off x="3997643" y="6767751"/>
            <a:ext cx="183356" cy="493514"/>
          </a:xfrm>
          <a:prstGeom prst="rect">
            <a:avLst/>
          </a:prstGeom>
          <a:noFill/>
          <a:ln/>
        </p:spPr>
        <p:txBody>
          <a:bodyPr wrap="none" lIns="0" tIns="0" rIns="0" bIns="0" rtlCol="0" anchor="t"/>
          <a:lstStyle/>
          <a:p>
            <a:pPr marL="0" indent="0" algn="ctr">
              <a:lnSpc>
                <a:spcPts val="3850"/>
              </a:lnSpc>
              <a:buNone/>
            </a:pPr>
            <a:r>
              <a:rPr lang="en-US" sz="2400" dirty="0">
                <a:solidFill>
                  <a:srgbClr val="E2E6E9"/>
                </a:solidFill>
                <a:latin typeface="Merriweather" pitchFamily="34" charset="0"/>
                <a:ea typeface="Merriweather" pitchFamily="34" charset="-122"/>
                <a:cs typeface="Merriweather" pitchFamily="34" charset="-120"/>
              </a:rPr>
              <a:t>5</a:t>
            </a:r>
            <a:endParaRPr lang="en-US" sz="2400" dirty="0"/>
          </a:p>
        </p:txBody>
      </p:sp>
      <p:sp>
        <p:nvSpPr>
          <p:cNvPr id="21" name="Text 14"/>
          <p:cNvSpPr/>
          <p:nvPr/>
        </p:nvSpPr>
        <p:spPr>
          <a:xfrm>
            <a:off x="7529632" y="6821805"/>
            <a:ext cx="3190518" cy="385524"/>
          </a:xfrm>
          <a:prstGeom prst="rect">
            <a:avLst/>
          </a:prstGeom>
          <a:noFill/>
          <a:ln/>
        </p:spPr>
        <p:txBody>
          <a:bodyPr wrap="none" lIns="0" tIns="0" rIns="0" bIns="0" rtlCol="0" anchor="t"/>
          <a:lstStyle/>
          <a:p>
            <a:pPr marL="0" indent="0" algn="l">
              <a:lnSpc>
                <a:spcPts val="3000"/>
              </a:lnSpc>
              <a:buNone/>
            </a:pPr>
            <a:r>
              <a:rPr lang="en-US" sz="2400" dirty="0">
                <a:solidFill>
                  <a:srgbClr val="E2E6E9"/>
                </a:solidFill>
                <a:latin typeface="Merriweather" pitchFamily="34" charset="0"/>
                <a:ea typeface="Merriweather" pitchFamily="34" charset="-122"/>
                <a:cs typeface="Merriweather" pitchFamily="34" charset="-120"/>
              </a:rPr>
              <a:t>Market Optimization</a:t>
            </a:r>
            <a:endParaRPr lang="en-US" sz="2400" dirty="0"/>
          </a:p>
        </p:txBody>
      </p:sp>
      <p:sp>
        <p:nvSpPr>
          <p:cNvPr id="22" name="Rectangle 21">
            <a:extLst>
              <a:ext uri="{FF2B5EF4-FFF2-40B4-BE49-F238E27FC236}">
                <a16:creationId xmlns:a16="http://schemas.microsoft.com/office/drawing/2014/main" id="{F9783762-D89A-4C82-B6E0-F37FCACC2B85}"/>
              </a:ext>
            </a:extLst>
          </p:cNvPr>
          <p:cNvSpPr/>
          <p:nvPr/>
        </p:nvSpPr>
        <p:spPr>
          <a:xfrm>
            <a:off x="12871048" y="7824486"/>
            <a:ext cx="1632030" cy="2546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61732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530066" y="536258"/>
            <a:ext cx="6216253" cy="473273"/>
          </a:xfrm>
          <a:prstGeom prst="rect">
            <a:avLst/>
          </a:prstGeom>
          <a:noFill/>
          <a:ln/>
        </p:spPr>
        <p:txBody>
          <a:bodyPr wrap="none" lIns="0" tIns="0" rIns="0" bIns="0" rtlCol="0" anchor="t"/>
          <a:lstStyle/>
          <a:p>
            <a:pPr marL="0" indent="0">
              <a:lnSpc>
                <a:spcPts val="3700"/>
              </a:lnSpc>
              <a:buNone/>
            </a:pPr>
            <a:r>
              <a:rPr lang="en-US" sz="2950" dirty="0">
                <a:solidFill>
                  <a:srgbClr val="F5F0F0"/>
                </a:solidFill>
                <a:latin typeface="Merriweather" pitchFamily="34" charset="0"/>
                <a:ea typeface="Merriweather" pitchFamily="34" charset="-122"/>
                <a:cs typeface="Merriweather" pitchFamily="34" charset="-120"/>
              </a:rPr>
              <a:t>Methodology and Model Building</a:t>
            </a:r>
            <a:endParaRPr lang="en-US" sz="2950" dirty="0"/>
          </a:p>
        </p:txBody>
      </p:sp>
      <p:pic>
        <p:nvPicPr>
          <p:cNvPr id="3" name="Image 0" descr="preencoded.png"/>
          <p:cNvPicPr>
            <a:picLocks noChangeAspect="1"/>
          </p:cNvPicPr>
          <p:nvPr/>
        </p:nvPicPr>
        <p:blipFill>
          <a:blip r:embed="rId3"/>
          <a:stretch>
            <a:fillRect/>
          </a:stretch>
        </p:blipFill>
        <p:spPr>
          <a:xfrm>
            <a:off x="3250883" y="1312426"/>
            <a:ext cx="1343382" cy="1114901"/>
          </a:xfrm>
          <a:prstGeom prst="rect">
            <a:avLst/>
          </a:prstGeom>
        </p:spPr>
      </p:pic>
      <p:sp>
        <p:nvSpPr>
          <p:cNvPr id="4" name="Text 1"/>
          <p:cNvSpPr/>
          <p:nvPr/>
        </p:nvSpPr>
        <p:spPr>
          <a:xfrm>
            <a:off x="3880842" y="1862852"/>
            <a:ext cx="83344" cy="302895"/>
          </a:xfrm>
          <a:prstGeom prst="rect">
            <a:avLst/>
          </a:prstGeom>
          <a:noFill/>
          <a:ln/>
        </p:spPr>
        <p:txBody>
          <a:bodyPr wrap="none" lIns="0" tIns="0" rIns="0" bIns="0" rtlCol="0" anchor="t"/>
          <a:lstStyle/>
          <a:p>
            <a:pPr marL="0" indent="0" algn="ctr">
              <a:lnSpc>
                <a:spcPts val="2350"/>
              </a:lnSpc>
              <a:buNone/>
            </a:pPr>
            <a:r>
              <a:rPr lang="en-US" sz="1450" dirty="0">
                <a:solidFill>
                  <a:srgbClr val="E2E6E9"/>
                </a:solidFill>
                <a:latin typeface="Merriweather" pitchFamily="34" charset="0"/>
                <a:ea typeface="Merriweather" pitchFamily="34" charset="-122"/>
                <a:cs typeface="Merriweather" pitchFamily="34" charset="-120"/>
              </a:rPr>
              <a:t>1</a:t>
            </a:r>
            <a:endParaRPr lang="en-US" sz="1450" dirty="0"/>
          </a:p>
        </p:txBody>
      </p:sp>
      <p:sp>
        <p:nvSpPr>
          <p:cNvPr id="5" name="Text 2"/>
          <p:cNvSpPr/>
          <p:nvPr/>
        </p:nvSpPr>
        <p:spPr>
          <a:xfrm>
            <a:off x="4745712" y="1584960"/>
            <a:ext cx="1893213" cy="236577"/>
          </a:xfrm>
          <a:prstGeom prst="rect">
            <a:avLst/>
          </a:prstGeom>
          <a:noFill/>
          <a:ln/>
        </p:spPr>
        <p:txBody>
          <a:bodyPr wrap="none" lIns="0" tIns="0" rIns="0" bIns="0" rtlCol="0" anchor="t"/>
          <a:lstStyle/>
          <a:p>
            <a:pPr marL="0" indent="0" algn="l">
              <a:lnSpc>
                <a:spcPts val="1850"/>
              </a:lnSpc>
              <a:buNone/>
            </a:pPr>
            <a:r>
              <a:rPr lang="en-US" sz="1450" dirty="0">
                <a:solidFill>
                  <a:srgbClr val="E2E6E9"/>
                </a:solidFill>
                <a:latin typeface="Merriweather" pitchFamily="34" charset="0"/>
                <a:ea typeface="Merriweather" pitchFamily="34" charset="-122"/>
                <a:cs typeface="Merriweather" pitchFamily="34" charset="-120"/>
              </a:rPr>
              <a:t>Data Preparation</a:t>
            </a:r>
            <a:endParaRPr lang="en-US" sz="1450" dirty="0"/>
          </a:p>
        </p:txBody>
      </p:sp>
      <p:sp>
        <p:nvSpPr>
          <p:cNvPr id="6" name="Text 3"/>
          <p:cNvSpPr/>
          <p:nvPr/>
        </p:nvSpPr>
        <p:spPr>
          <a:xfrm>
            <a:off x="4745712" y="1912382"/>
            <a:ext cx="4782979" cy="242292"/>
          </a:xfrm>
          <a:prstGeom prst="rect">
            <a:avLst/>
          </a:prstGeom>
          <a:noFill/>
          <a:ln/>
        </p:spPr>
        <p:txBody>
          <a:bodyPr wrap="none" lIns="0" tIns="0" rIns="0" bIns="0" rtlCol="0" anchor="t"/>
          <a:lstStyle/>
          <a:p>
            <a:pPr marL="0" indent="0" algn="l">
              <a:lnSpc>
                <a:spcPts val="1900"/>
              </a:lnSpc>
              <a:buNone/>
            </a:pPr>
            <a:r>
              <a:rPr lang="en-US" sz="1150" dirty="0">
                <a:solidFill>
                  <a:srgbClr val="E2E6E9"/>
                </a:solidFill>
                <a:latin typeface="Merriweather" pitchFamily="34" charset="0"/>
                <a:ea typeface="Merriweather" pitchFamily="34" charset="-122"/>
                <a:cs typeface="Merriweather" pitchFamily="34" charset="-120"/>
              </a:rPr>
              <a:t>The initial stage involved data cleaning and feature engineering.</a:t>
            </a:r>
            <a:endParaRPr lang="en-US" sz="1150" dirty="0"/>
          </a:p>
        </p:txBody>
      </p:sp>
      <p:sp>
        <p:nvSpPr>
          <p:cNvPr id="7" name="Shape 4"/>
          <p:cNvSpPr/>
          <p:nvPr/>
        </p:nvSpPr>
        <p:spPr>
          <a:xfrm>
            <a:off x="4632127" y="2442448"/>
            <a:ext cx="9430345" cy="7620"/>
          </a:xfrm>
          <a:prstGeom prst="roundRect">
            <a:avLst>
              <a:gd name="adj" fmla="val 834850"/>
            </a:avLst>
          </a:prstGeom>
          <a:solidFill>
            <a:srgbClr val="194A99"/>
          </a:solidFill>
          <a:ln/>
        </p:spPr>
      </p:sp>
      <p:pic>
        <p:nvPicPr>
          <p:cNvPr id="8" name="Image 1" descr="preencoded.png"/>
          <p:cNvPicPr>
            <a:picLocks noChangeAspect="1"/>
          </p:cNvPicPr>
          <p:nvPr/>
        </p:nvPicPr>
        <p:blipFill>
          <a:blip r:embed="rId4"/>
          <a:stretch>
            <a:fillRect/>
          </a:stretch>
        </p:blipFill>
        <p:spPr>
          <a:xfrm>
            <a:off x="2579132" y="2465189"/>
            <a:ext cx="2686883" cy="1114901"/>
          </a:xfrm>
          <a:prstGeom prst="rect">
            <a:avLst/>
          </a:prstGeom>
        </p:spPr>
      </p:pic>
      <p:sp>
        <p:nvSpPr>
          <p:cNvPr id="9" name="Text 5"/>
          <p:cNvSpPr/>
          <p:nvPr/>
        </p:nvSpPr>
        <p:spPr>
          <a:xfrm>
            <a:off x="3865840" y="2871192"/>
            <a:ext cx="113228" cy="302895"/>
          </a:xfrm>
          <a:prstGeom prst="rect">
            <a:avLst/>
          </a:prstGeom>
          <a:noFill/>
          <a:ln/>
        </p:spPr>
        <p:txBody>
          <a:bodyPr wrap="none" lIns="0" tIns="0" rIns="0" bIns="0" rtlCol="0" anchor="t"/>
          <a:lstStyle/>
          <a:p>
            <a:pPr marL="0" indent="0" algn="ctr">
              <a:lnSpc>
                <a:spcPts val="2350"/>
              </a:lnSpc>
              <a:buNone/>
            </a:pPr>
            <a:r>
              <a:rPr lang="en-US" sz="1450" dirty="0">
                <a:solidFill>
                  <a:srgbClr val="E2E6E9"/>
                </a:solidFill>
                <a:latin typeface="Merriweather" pitchFamily="34" charset="0"/>
                <a:ea typeface="Merriweather" pitchFamily="34" charset="-122"/>
                <a:cs typeface="Merriweather" pitchFamily="34" charset="-120"/>
              </a:rPr>
              <a:t>2</a:t>
            </a:r>
            <a:endParaRPr lang="en-US" sz="1450" dirty="0"/>
          </a:p>
        </p:txBody>
      </p:sp>
      <p:sp>
        <p:nvSpPr>
          <p:cNvPr id="10" name="Text 6"/>
          <p:cNvSpPr/>
          <p:nvPr/>
        </p:nvSpPr>
        <p:spPr>
          <a:xfrm>
            <a:off x="5417463" y="2737723"/>
            <a:ext cx="1893213" cy="236577"/>
          </a:xfrm>
          <a:prstGeom prst="rect">
            <a:avLst/>
          </a:prstGeom>
          <a:noFill/>
          <a:ln/>
        </p:spPr>
        <p:txBody>
          <a:bodyPr wrap="none" lIns="0" tIns="0" rIns="0" bIns="0" rtlCol="0" anchor="t"/>
          <a:lstStyle/>
          <a:p>
            <a:pPr marL="0" indent="0" algn="l">
              <a:lnSpc>
                <a:spcPts val="1850"/>
              </a:lnSpc>
              <a:buNone/>
            </a:pPr>
            <a:r>
              <a:rPr lang="en-US" sz="1450" dirty="0">
                <a:solidFill>
                  <a:srgbClr val="E2E6E9"/>
                </a:solidFill>
                <a:latin typeface="Merriweather" pitchFamily="34" charset="0"/>
                <a:ea typeface="Merriweather" pitchFamily="34" charset="-122"/>
                <a:cs typeface="Merriweather" pitchFamily="34" charset="-120"/>
              </a:rPr>
              <a:t>Model Selection</a:t>
            </a:r>
            <a:endParaRPr lang="en-US" sz="1450" dirty="0"/>
          </a:p>
        </p:txBody>
      </p:sp>
      <p:sp>
        <p:nvSpPr>
          <p:cNvPr id="11" name="Text 7"/>
          <p:cNvSpPr/>
          <p:nvPr/>
        </p:nvSpPr>
        <p:spPr>
          <a:xfrm>
            <a:off x="5417463" y="3065145"/>
            <a:ext cx="5679996" cy="242292"/>
          </a:xfrm>
          <a:prstGeom prst="rect">
            <a:avLst/>
          </a:prstGeom>
          <a:noFill/>
          <a:ln/>
        </p:spPr>
        <p:txBody>
          <a:bodyPr wrap="none" lIns="0" tIns="0" rIns="0" bIns="0" rtlCol="0" anchor="t"/>
          <a:lstStyle/>
          <a:p>
            <a:pPr marL="0" indent="0" algn="l">
              <a:lnSpc>
                <a:spcPts val="1900"/>
              </a:lnSpc>
              <a:buNone/>
            </a:pPr>
            <a:r>
              <a:rPr lang="en-US" sz="1150" dirty="0">
                <a:solidFill>
                  <a:srgbClr val="E2E6E9"/>
                </a:solidFill>
                <a:latin typeface="Merriweather" pitchFamily="34" charset="0"/>
                <a:ea typeface="Merriweather" pitchFamily="34" charset="-122"/>
                <a:cs typeface="Merriweather" pitchFamily="34" charset="-120"/>
              </a:rPr>
              <a:t>We used Logistic Regression, Decision Tree, and Multiple Linear Regression.</a:t>
            </a:r>
            <a:endParaRPr lang="en-US" sz="1150" dirty="0"/>
          </a:p>
        </p:txBody>
      </p:sp>
      <p:sp>
        <p:nvSpPr>
          <p:cNvPr id="12" name="Shape 8"/>
          <p:cNvSpPr/>
          <p:nvPr/>
        </p:nvSpPr>
        <p:spPr>
          <a:xfrm>
            <a:off x="5303877" y="3595211"/>
            <a:ext cx="8758595" cy="7620"/>
          </a:xfrm>
          <a:prstGeom prst="roundRect">
            <a:avLst>
              <a:gd name="adj" fmla="val 834850"/>
            </a:avLst>
          </a:prstGeom>
          <a:solidFill>
            <a:srgbClr val="194A99"/>
          </a:solidFill>
          <a:ln/>
        </p:spPr>
      </p:sp>
      <p:pic>
        <p:nvPicPr>
          <p:cNvPr id="13" name="Image 2" descr="preencoded.png"/>
          <p:cNvPicPr>
            <a:picLocks noChangeAspect="1"/>
          </p:cNvPicPr>
          <p:nvPr/>
        </p:nvPicPr>
        <p:blipFill>
          <a:blip r:embed="rId5"/>
          <a:stretch>
            <a:fillRect/>
          </a:stretch>
        </p:blipFill>
        <p:spPr>
          <a:xfrm>
            <a:off x="1907381" y="3617952"/>
            <a:ext cx="4030266" cy="1114901"/>
          </a:xfrm>
          <a:prstGeom prst="rect">
            <a:avLst/>
          </a:prstGeom>
        </p:spPr>
      </p:pic>
      <p:sp>
        <p:nvSpPr>
          <p:cNvPr id="14" name="Text 9"/>
          <p:cNvSpPr/>
          <p:nvPr/>
        </p:nvSpPr>
        <p:spPr>
          <a:xfrm>
            <a:off x="3869531" y="4023955"/>
            <a:ext cx="105966" cy="302895"/>
          </a:xfrm>
          <a:prstGeom prst="rect">
            <a:avLst/>
          </a:prstGeom>
          <a:noFill/>
          <a:ln/>
        </p:spPr>
        <p:txBody>
          <a:bodyPr wrap="none" lIns="0" tIns="0" rIns="0" bIns="0" rtlCol="0" anchor="t"/>
          <a:lstStyle/>
          <a:p>
            <a:pPr marL="0" indent="0" algn="ctr">
              <a:lnSpc>
                <a:spcPts val="2350"/>
              </a:lnSpc>
              <a:buNone/>
            </a:pPr>
            <a:r>
              <a:rPr lang="en-US" sz="1450" dirty="0">
                <a:solidFill>
                  <a:srgbClr val="E2E6E9"/>
                </a:solidFill>
                <a:latin typeface="Merriweather" pitchFamily="34" charset="0"/>
                <a:ea typeface="Merriweather" pitchFamily="34" charset="-122"/>
                <a:cs typeface="Merriweather" pitchFamily="34" charset="-120"/>
              </a:rPr>
              <a:t>3</a:t>
            </a:r>
            <a:endParaRPr lang="en-US" sz="1450" dirty="0"/>
          </a:p>
        </p:txBody>
      </p:sp>
      <p:sp>
        <p:nvSpPr>
          <p:cNvPr id="15" name="Text 10"/>
          <p:cNvSpPr/>
          <p:nvPr/>
        </p:nvSpPr>
        <p:spPr>
          <a:xfrm>
            <a:off x="6089094" y="3890486"/>
            <a:ext cx="2891433" cy="236577"/>
          </a:xfrm>
          <a:prstGeom prst="rect">
            <a:avLst/>
          </a:prstGeom>
          <a:noFill/>
          <a:ln/>
        </p:spPr>
        <p:txBody>
          <a:bodyPr wrap="none" lIns="0" tIns="0" rIns="0" bIns="0" rtlCol="0" anchor="t"/>
          <a:lstStyle/>
          <a:p>
            <a:pPr marL="0" indent="0" algn="l">
              <a:lnSpc>
                <a:spcPts val="1850"/>
              </a:lnSpc>
              <a:buNone/>
            </a:pPr>
            <a:r>
              <a:rPr lang="en-US" sz="1450" dirty="0">
                <a:solidFill>
                  <a:srgbClr val="E2E6E9"/>
                </a:solidFill>
                <a:latin typeface="Merriweather" pitchFamily="34" charset="0"/>
                <a:ea typeface="Merriweather" pitchFamily="34" charset="-122"/>
                <a:cs typeface="Merriweather" pitchFamily="34" charset="-120"/>
              </a:rPr>
              <a:t>Model Training and Evaluation</a:t>
            </a:r>
            <a:endParaRPr lang="en-US" sz="1450" dirty="0"/>
          </a:p>
        </p:txBody>
      </p:sp>
      <p:sp>
        <p:nvSpPr>
          <p:cNvPr id="16" name="Text 11"/>
          <p:cNvSpPr/>
          <p:nvPr/>
        </p:nvSpPr>
        <p:spPr>
          <a:xfrm>
            <a:off x="6089094" y="4217908"/>
            <a:ext cx="6355556" cy="242292"/>
          </a:xfrm>
          <a:prstGeom prst="rect">
            <a:avLst/>
          </a:prstGeom>
          <a:noFill/>
          <a:ln/>
        </p:spPr>
        <p:txBody>
          <a:bodyPr wrap="none" lIns="0" tIns="0" rIns="0" bIns="0" rtlCol="0" anchor="t"/>
          <a:lstStyle/>
          <a:p>
            <a:pPr marL="0" indent="0" algn="l">
              <a:lnSpc>
                <a:spcPts val="1900"/>
              </a:lnSpc>
              <a:buNone/>
            </a:pPr>
            <a:r>
              <a:rPr lang="en-US" sz="1150" dirty="0">
                <a:solidFill>
                  <a:srgbClr val="E2E6E9"/>
                </a:solidFill>
                <a:latin typeface="Merriweather" pitchFamily="34" charset="0"/>
                <a:ea typeface="Merriweather" pitchFamily="34" charset="-122"/>
                <a:cs typeface="Merriweather" pitchFamily="34" charset="-120"/>
              </a:rPr>
              <a:t>Data was split into training and testing sets. We used standard metrics for evaluation.</a:t>
            </a:r>
            <a:endParaRPr lang="en-US" sz="1150" dirty="0"/>
          </a:p>
        </p:txBody>
      </p:sp>
      <p:sp>
        <p:nvSpPr>
          <p:cNvPr id="17" name="Shape 12"/>
          <p:cNvSpPr/>
          <p:nvPr/>
        </p:nvSpPr>
        <p:spPr>
          <a:xfrm>
            <a:off x="5975509" y="4747974"/>
            <a:ext cx="8086963" cy="7620"/>
          </a:xfrm>
          <a:prstGeom prst="roundRect">
            <a:avLst>
              <a:gd name="adj" fmla="val 834850"/>
            </a:avLst>
          </a:prstGeom>
          <a:solidFill>
            <a:srgbClr val="194A99"/>
          </a:solidFill>
          <a:ln/>
        </p:spPr>
      </p:sp>
      <p:pic>
        <p:nvPicPr>
          <p:cNvPr id="18" name="Image 3" descr="preencoded.png"/>
          <p:cNvPicPr>
            <a:picLocks noChangeAspect="1"/>
          </p:cNvPicPr>
          <p:nvPr/>
        </p:nvPicPr>
        <p:blipFill>
          <a:blip r:embed="rId6"/>
          <a:stretch>
            <a:fillRect/>
          </a:stretch>
        </p:blipFill>
        <p:spPr>
          <a:xfrm>
            <a:off x="1235631" y="4770715"/>
            <a:ext cx="5373767" cy="1114901"/>
          </a:xfrm>
          <a:prstGeom prst="rect">
            <a:avLst/>
          </a:prstGeom>
        </p:spPr>
      </p:pic>
      <p:sp>
        <p:nvSpPr>
          <p:cNvPr id="19" name="Text 13"/>
          <p:cNvSpPr/>
          <p:nvPr/>
        </p:nvSpPr>
        <p:spPr>
          <a:xfrm>
            <a:off x="3861435" y="5176718"/>
            <a:ext cx="121920" cy="302895"/>
          </a:xfrm>
          <a:prstGeom prst="rect">
            <a:avLst/>
          </a:prstGeom>
          <a:noFill/>
          <a:ln/>
        </p:spPr>
        <p:txBody>
          <a:bodyPr wrap="none" lIns="0" tIns="0" rIns="0" bIns="0" rtlCol="0" anchor="t"/>
          <a:lstStyle/>
          <a:p>
            <a:pPr marL="0" indent="0" algn="ctr">
              <a:lnSpc>
                <a:spcPts val="2350"/>
              </a:lnSpc>
              <a:buNone/>
            </a:pPr>
            <a:r>
              <a:rPr lang="en-US" sz="1450" dirty="0">
                <a:solidFill>
                  <a:srgbClr val="E2E6E9"/>
                </a:solidFill>
                <a:latin typeface="Merriweather" pitchFamily="34" charset="0"/>
                <a:ea typeface="Merriweather" pitchFamily="34" charset="-122"/>
                <a:cs typeface="Merriweather" pitchFamily="34" charset="-120"/>
              </a:rPr>
              <a:t>4</a:t>
            </a:r>
            <a:endParaRPr lang="en-US" sz="1450" dirty="0"/>
          </a:p>
        </p:txBody>
      </p:sp>
      <p:sp>
        <p:nvSpPr>
          <p:cNvPr id="20" name="Text 14"/>
          <p:cNvSpPr/>
          <p:nvPr/>
        </p:nvSpPr>
        <p:spPr>
          <a:xfrm>
            <a:off x="6760845" y="5043249"/>
            <a:ext cx="1893213" cy="236577"/>
          </a:xfrm>
          <a:prstGeom prst="rect">
            <a:avLst/>
          </a:prstGeom>
          <a:noFill/>
          <a:ln/>
        </p:spPr>
        <p:txBody>
          <a:bodyPr wrap="none" lIns="0" tIns="0" rIns="0" bIns="0" rtlCol="0" anchor="t"/>
          <a:lstStyle/>
          <a:p>
            <a:pPr marL="0" indent="0" algn="l">
              <a:lnSpc>
                <a:spcPts val="1850"/>
              </a:lnSpc>
              <a:buNone/>
            </a:pPr>
            <a:r>
              <a:rPr lang="en-US" sz="1450" dirty="0">
                <a:solidFill>
                  <a:srgbClr val="E2E6E9"/>
                </a:solidFill>
                <a:latin typeface="Merriweather" pitchFamily="34" charset="0"/>
                <a:ea typeface="Merriweather" pitchFamily="34" charset="-122"/>
                <a:cs typeface="Merriweather" pitchFamily="34" charset="-120"/>
              </a:rPr>
              <a:t>Data Visualization</a:t>
            </a:r>
            <a:endParaRPr lang="en-US" sz="1450" dirty="0"/>
          </a:p>
        </p:txBody>
      </p:sp>
      <p:sp>
        <p:nvSpPr>
          <p:cNvPr id="21" name="Text 15"/>
          <p:cNvSpPr/>
          <p:nvPr/>
        </p:nvSpPr>
        <p:spPr>
          <a:xfrm>
            <a:off x="6760845" y="5370671"/>
            <a:ext cx="6318171" cy="242292"/>
          </a:xfrm>
          <a:prstGeom prst="rect">
            <a:avLst/>
          </a:prstGeom>
          <a:noFill/>
          <a:ln/>
        </p:spPr>
        <p:txBody>
          <a:bodyPr wrap="none" lIns="0" tIns="0" rIns="0" bIns="0" rtlCol="0" anchor="t"/>
          <a:lstStyle/>
          <a:p>
            <a:pPr marL="0" indent="0" algn="l">
              <a:lnSpc>
                <a:spcPts val="1900"/>
              </a:lnSpc>
              <a:buNone/>
            </a:pPr>
            <a:r>
              <a:rPr lang="en-US" sz="1150" dirty="0">
                <a:solidFill>
                  <a:srgbClr val="E2E6E9"/>
                </a:solidFill>
                <a:latin typeface="Merriweather" pitchFamily="34" charset="0"/>
                <a:ea typeface="Merriweather" pitchFamily="34" charset="-122"/>
                <a:cs typeface="Merriweather" pitchFamily="34" charset="-120"/>
              </a:rPr>
              <a:t>EDA techniques and visualizations were used to analyze patterns and model insights.</a:t>
            </a:r>
            <a:endParaRPr lang="en-US" sz="1150" dirty="0"/>
          </a:p>
        </p:txBody>
      </p:sp>
      <p:sp>
        <p:nvSpPr>
          <p:cNvPr id="22" name="Shape 16"/>
          <p:cNvSpPr/>
          <p:nvPr/>
        </p:nvSpPr>
        <p:spPr>
          <a:xfrm>
            <a:off x="6647259" y="5900738"/>
            <a:ext cx="7415213" cy="7620"/>
          </a:xfrm>
          <a:prstGeom prst="roundRect">
            <a:avLst>
              <a:gd name="adj" fmla="val 834850"/>
            </a:avLst>
          </a:prstGeom>
          <a:solidFill>
            <a:srgbClr val="194A99"/>
          </a:solidFill>
          <a:ln/>
        </p:spPr>
      </p:sp>
      <p:pic>
        <p:nvPicPr>
          <p:cNvPr id="23" name="Image 4" descr="preencoded.png"/>
          <p:cNvPicPr>
            <a:picLocks noChangeAspect="1"/>
          </p:cNvPicPr>
          <p:nvPr/>
        </p:nvPicPr>
        <p:blipFill>
          <a:blip r:embed="rId7"/>
          <a:stretch>
            <a:fillRect/>
          </a:stretch>
        </p:blipFill>
        <p:spPr>
          <a:xfrm>
            <a:off x="563880" y="5923478"/>
            <a:ext cx="6717268" cy="1114901"/>
          </a:xfrm>
          <a:prstGeom prst="rect">
            <a:avLst/>
          </a:prstGeom>
        </p:spPr>
      </p:pic>
      <p:sp>
        <p:nvSpPr>
          <p:cNvPr id="24" name="Text 17"/>
          <p:cNvSpPr/>
          <p:nvPr/>
        </p:nvSpPr>
        <p:spPr>
          <a:xfrm>
            <a:off x="3866317" y="6329482"/>
            <a:ext cx="112395" cy="302895"/>
          </a:xfrm>
          <a:prstGeom prst="rect">
            <a:avLst/>
          </a:prstGeom>
          <a:noFill/>
          <a:ln/>
        </p:spPr>
        <p:txBody>
          <a:bodyPr wrap="none" lIns="0" tIns="0" rIns="0" bIns="0" rtlCol="0" anchor="t"/>
          <a:lstStyle/>
          <a:p>
            <a:pPr marL="0" indent="0" algn="ctr">
              <a:lnSpc>
                <a:spcPts val="2350"/>
              </a:lnSpc>
              <a:buNone/>
            </a:pPr>
            <a:r>
              <a:rPr lang="en-US" sz="1450" dirty="0">
                <a:solidFill>
                  <a:srgbClr val="E2E6E9"/>
                </a:solidFill>
                <a:latin typeface="Merriweather" pitchFamily="34" charset="0"/>
                <a:ea typeface="Merriweather" pitchFamily="34" charset="-122"/>
                <a:cs typeface="Merriweather" pitchFamily="34" charset="-120"/>
              </a:rPr>
              <a:t>5</a:t>
            </a:r>
            <a:endParaRPr lang="en-US" sz="1450" dirty="0"/>
          </a:p>
        </p:txBody>
      </p:sp>
      <p:sp>
        <p:nvSpPr>
          <p:cNvPr id="25" name="Text 18"/>
          <p:cNvSpPr/>
          <p:nvPr/>
        </p:nvSpPr>
        <p:spPr>
          <a:xfrm>
            <a:off x="7432596" y="6074926"/>
            <a:ext cx="2347317" cy="236577"/>
          </a:xfrm>
          <a:prstGeom prst="rect">
            <a:avLst/>
          </a:prstGeom>
          <a:noFill/>
          <a:ln/>
        </p:spPr>
        <p:txBody>
          <a:bodyPr wrap="none" lIns="0" tIns="0" rIns="0" bIns="0" rtlCol="0" anchor="t"/>
          <a:lstStyle/>
          <a:p>
            <a:pPr marL="0" indent="0" algn="l">
              <a:lnSpc>
                <a:spcPts val="1850"/>
              </a:lnSpc>
              <a:buNone/>
            </a:pPr>
            <a:r>
              <a:rPr lang="en-US" sz="1450" dirty="0">
                <a:solidFill>
                  <a:srgbClr val="E2E6E9"/>
                </a:solidFill>
                <a:latin typeface="Merriweather" pitchFamily="34" charset="0"/>
                <a:ea typeface="Merriweather" pitchFamily="34" charset="-122"/>
                <a:cs typeface="Merriweather" pitchFamily="34" charset="-120"/>
              </a:rPr>
              <a:t>Challenges and Solutions</a:t>
            </a:r>
            <a:endParaRPr lang="en-US" sz="1450" dirty="0"/>
          </a:p>
        </p:txBody>
      </p:sp>
      <p:sp>
        <p:nvSpPr>
          <p:cNvPr id="26" name="Text 19"/>
          <p:cNvSpPr/>
          <p:nvPr/>
        </p:nvSpPr>
        <p:spPr>
          <a:xfrm>
            <a:off x="7432596" y="6402348"/>
            <a:ext cx="6516291" cy="484584"/>
          </a:xfrm>
          <a:prstGeom prst="rect">
            <a:avLst/>
          </a:prstGeom>
          <a:noFill/>
          <a:ln/>
        </p:spPr>
        <p:txBody>
          <a:bodyPr wrap="square" lIns="0" tIns="0" rIns="0" bIns="0" rtlCol="0" anchor="t"/>
          <a:lstStyle/>
          <a:p>
            <a:pPr marL="0" indent="0" algn="l">
              <a:lnSpc>
                <a:spcPts val="1900"/>
              </a:lnSpc>
              <a:buNone/>
            </a:pPr>
            <a:r>
              <a:rPr lang="en-US" sz="1150" dirty="0">
                <a:solidFill>
                  <a:srgbClr val="E2E6E9"/>
                </a:solidFill>
                <a:latin typeface="Merriweather" pitchFamily="34" charset="0"/>
                <a:ea typeface="Merriweather" pitchFamily="34" charset="-122"/>
                <a:cs typeface="Merriweather" pitchFamily="34" charset="-120"/>
              </a:rPr>
              <a:t>We addressed data imbalance, seasonality, and multicollinearity using various techniques.</a:t>
            </a:r>
            <a:endParaRPr lang="en-US" sz="1150" dirty="0"/>
          </a:p>
        </p:txBody>
      </p:sp>
      <p:sp>
        <p:nvSpPr>
          <p:cNvPr id="27" name="Text 20"/>
          <p:cNvSpPr/>
          <p:nvPr/>
        </p:nvSpPr>
        <p:spPr>
          <a:xfrm>
            <a:off x="530066" y="7208758"/>
            <a:ext cx="13570268" cy="484584"/>
          </a:xfrm>
          <a:prstGeom prst="rect">
            <a:avLst/>
          </a:prstGeom>
          <a:noFill/>
          <a:ln/>
        </p:spPr>
        <p:txBody>
          <a:bodyPr wrap="square" lIns="0" tIns="0" rIns="0" bIns="0" rtlCol="0" anchor="t"/>
          <a:lstStyle/>
          <a:p>
            <a:pPr marL="0" indent="0">
              <a:lnSpc>
                <a:spcPts val="1900"/>
              </a:lnSpc>
              <a:buNone/>
            </a:pPr>
            <a:r>
              <a:rPr lang="en-US" sz="1150" dirty="0">
                <a:solidFill>
                  <a:srgbClr val="E2E6E9"/>
                </a:solidFill>
                <a:latin typeface="Merriweather" pitchFamily="34" charset="0"/>
                <a:ea typeface="Merriweather" pitchFamily="34" charset="-122"/>
                <a:cs typeface="Merriweather" pitchFamily="34" charset="-120"/>
              </a:rPr>
              <a:t>Python, with its powerful libraries, was the primary tool for data analysis and machine learning. This comprehensive approach ensured robust and reliable models for predicting cancellations and optimizing pricing strategies. By combining exploratory data analysis with predictive models, we were able to extract actionable insights from the data.</a:t>
            </a:r>
            <a:endParaRPr lang="en-US" sz="1150" dirty="0"/>
          </a:p>
        </p:txBody>
      </p:sp>
      <p:sp>
        <p:nvSpPr>
          <p:cNvPr id="28" name="Rectangle 27">
            <a:extLst>
              <a:ext uri="{FF2B5EF4-FFF2-40B4-BE49-F238E27FC236}">
                <a16:creationId xmlns:a16="http://schemas.microsoft.com/office/drawing/2014/main" id="{0CE60C1A-7C79-4931-8A01-4CA5757696D7}"/>
              </a:ext>
            </a:extLst>
          </p:cNvPr>
          <p:cNvSpPr/>
          <p:nvPr/>
        </p:nvSpPr>
        <p:spPr>
          <a:xfrm>
            <a:off x="12871048" y="7824486"/>
            <a:ext cx="1632030" cy="2546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5170028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60928" y="647700"/>
            <a:ext cx="9568220" cy="679371"/>
          </a:xfrm>
          <a:prstGeom prst="rect">
            <a:avLst/>
          </a:prstGeom>
          <a:noFill/>
          <a:ln/>
        </p:spPr>
        <p:txBody>
          <a:bodyPr wrap="none" lIns="0" tIns="0" rIns="0" bIns="0" rtlCol="0" anchor="t"/>
          <a:lstStyle/>
          <a:p>
            <a:pPr marL="0" indent="0">
              <a:lnSpc>
                <a:spcPts val="5350"/>
              </a:lnSpc>
              <a:buNone/>
            </a:pPr>
            <a:r>
              <a:rPr lang="en-US" sz="4250" dirty="0">
                <a:solidFill>
                  <a:srgbClr val="F5F0F0"/>
                </a:solidFill>
                <a:latin typeface="Merriweather" pitchFamily="34" charset="0"/>
                <a:ea typeface="Merriweather" pitchFamily="34" charset="-122"/>
                <a:cs typeface="Merriweather" pitchFamily="34" charset="-120"/>
              </a:rPr>
              <a:t>Conclusions and Recommendations</a:t>
            </a:r>
            <a:endParaRPr lang="en-US" sz="4250" dirty="0"/>
          </a:p>
        </p:txBody>
      </p:sp>
      <p:sp>
        <p:nvSpPr>
          <p:cNvPr id="3" name="Shape 1"/>
          <p:cNvSpPr/>
          <p:nvPr/>
        </p:nvSpPr>
        <p:spPr>
          <a:xfrm>
            <a:off x="760928" y="2006441"/>
            <a:ext cx="489109" cy="489109"/>
          </a:xfrm>
          <a:prstGeom prst="roundRect">
            <a:avLst>
              <a:gd name="adj" fmla="val 18670"/>
            </a:avLst>
          </a:prstGeom>
          <a:solidFill>
            <a:srgbClr val="003180"/>
          </a:solidFill>
          <a:ln w="7620">
            <a:solidFill>
              <a:srgbClr val="194A99"/>
            </a:solidFill>
            <a:prstDash val="solid"/>
          </a:ln>
        </p:spPr>
      </p:sp>
      <p:sp>
        <p:nvSpPr>
          <p:cNvPr id="4" name="Text 2"/>
          <p:cNvSpPr/>
          <p:nvPr/>
        </p:nvSpPr>
        <p:spPr>
          <a:xfrm>
            <a:off x="933688" y="2087880"/>
            <a:ext cx="143589" cy="326112"/>
          </a:xfrm>
          <a:prstGeom prst="rect">
            <a:avLst/>
          </a:prstGeom>
          <a:noFill/>
          <a:ln/>
        </p:spPr>
        <p:txBody>
          <a:bodyPr wrap="none" lIns="0" tIns="0" rIns="0" bIns="0" rtlCol="0" anchor="t"/>
          <a:lstStyle/>
          <a:p>
            <a:pPr marL="0" indent="0" algn="ctr">
              <a:lnSpc>
                <a:spcPts val="2550"/>
              </a:lnSpc>
              <a:buNone/>
            </a:pPr>
            <a:r>
              <a:rPr lang="en-US" sz="2550" dirty="0">
                <a:solidFill>
                  <a:srgbClr val="E2E6E9"/>
                </a:solidFill>
                <a:latin typeface="Merriweather" pitchFamily="34" charset="0"/>
                <a:ea typeface="Merriweather" pitchFamily="34" charset="-122"/>
                <a:cs typeface="Merriweather" pitchFamily="34" charset="-120"/>
              </a:rPr>
              <a:t>1</a:t>
            </a:r>
            <a:endParaRPr lang="en-US" sz="2550" dirty="0"/>
          </a:p>
        </p:txBody>
      </p:sp>
      <p:sp>
        <p:nvSpPr>
          <p:cNvPr id="5" name="Text 3"/>
          <p:cNvSpPr/>
          <p:nvPr/>
        </p:nvSpPr>
        <p:spPr>
          <a:xfrm>
            <a:off x="1467445" y="2006441"/>
            <a:ext cx="3082171" cy="339685"/>
          </a:xfrm>
          <a:prstGeom prst="rect">
            <a:avLst/>
          </a:prstGeom>
          <a:noFill/>
          <a:ln/>
        </p:spPr>
        <p:txBody>
          <a:bodyPr wrap="none" lIns="0" tIns="0" rIns="0" bIns="0" rtlCol="0" anchor="t"/>
          <a:lstStyle/>
          <a:p>
            <a:pPr marL="0" indent="0">
              <a:lnSpc>
                <a:spcPts val="2650"/>
              </a:lnSpc>
              <a:buNone/>
            </a:pPr>
            <a:r>
              <a:rPr lang="en-US" sz="2100" dirty="0">
                <a:solidFill>
                  <a:srgbClr val="E2E6E9"/>
                </a:solidFill>
                <a:latin typeface="Merriweather" pitchFamily="34" charset="0"/>
                <a:ea typeface="Merriweather" pitchFamily="34" charset="-122"/>
                <a:cs typeface="Merriweather" pitchFamily="34" charset="-120"/>
              </a:rPr>
              <a:t>Dynamic Pricing is Key</a:t>
            </a:r>
            <a:endParaRPr lang="en-US" sz="2100" dirty="0"/>
          </a:p>
        </p:txBody>
      </p:sp>
      <p:sp>
        <p:nvSpPr>
          <p:cNvPr id="6" name="Text 4"/>
          <p:cNvSpPr/>
          <p:nvPr/>
        </p:nvSpPr>
        <p:spPr>
          <a:xfrm>
            <a:off x="1467445" y="2476500"/>
            <a:ext cx="5739051" cy="2434471"/>
          </a:xfrm>
          <a:prstGeom prst="rect">
            <a:avLst/>
          </a:prstGeom>
          <a:noFill/>
          <a:ln/>
        </p:spPr>
        <p:txBody>
          <a:bodyPr wrap="square" lIns="0" tIns="0" rIns="0" bIns="0" rtlCol="0" anchor="t"/>
          <a:lstStyle/>
          <a:p>
            <a:pPr marL="0" indent="0">
              <a:lnSpc>
                <a:spcPts val="2700"/>
              </a:lnSpc>
              <a:buNone/>
            </a:pPr>
            <a:r>
              <a:rPr lang="en-US" sz="1700" dirty="0">
                <a:solidFill>
                  <a:srgbClr val="E2E6E9"/>
                </a:solidFill>
                <a:latin typeface="Merriweather" pitchFamily="34" charset="0"/>
                <a:ea typeface="Merriweather" pitchFamily="34" charset="-122"/>
                <a:cs typeface="Merriweather" pitchFamily="34" charset="-120"/>
              </a:rPr>
              <a:t>The research indicates that dynamic pricing strategies are crucial to address high cancellation rates in off-peak months. Hotel pricing should be adjusted in real-time based on market conditions, seasonality, and demand patterns. This approach enables hotels to maintain occupancy and profitability.</a:t>
            </a:r>
            <a:endParaRPr lang="en-US" sz="1700" dirty="0"/>
          </a:p>
        </p:txBody>
      </p:sp>
      <p:sp>
        <p:nvSpPr>
          <p:cNvPr id="7" name="Shape 5"/>
          <p:cNvSpPr/>
          <p:nvPr/>
        </p:nvSpPr>
        <p:spPr>
          <a:xfrm>
            <a:off x="7423904" y="2006441"/>
            <a:ext cx="489109" cy="489109"/>
          </a:xfrm>
          <a:prstGeom prst="roundRect">
            <a:avLst>
              <a:gd name="adj" fmla="val 18670"/>
            </a:avLst>
          </a:prstGeom>
          <a:solidFill>
            <a:srgbClr val="003180"/>
          </a:solidFill>
          <a:ln w="7620">
            <a:solidFill>
              <a:srgbClr val="194A99"/>
            </a:solidFill>
            <a:prstDash val="solid"/>
          </a:ln>
        </p:spPr>
      </p:sp>
      <p:sp>
        <p:nvSpPr>
          <p:cNvPr id="8" name="Text 6"/>
          <p:cNvSpPr/>
          <p:nvPr/>
        </p:nvSpPr>
        <p:spPr>
          <a:xfrm>
            <a:off x="7570946" y="2087880"/>
            <a:ext cx="195024" cy="326112"/>
          </a:xfrm>
          <a:prstGeom prst="rect">
            <a:avLst/>
          </a:prstGeom>
          <a:noFill/>
          <a:ln/>
        </p:spPr>
        <p:txBody>
          <a:bodyPr wrap="none" lIns="0" tIns="0" rIns="0" bIns="0" rtlCol="0" anchor="t"/>
          <a:lstStyle/>
          <a:p>
            <a:pPr marL="0" indent="0" algn="ctr">
              <a:lnSpc>
                <a:spcPts val="2550"/>
              </a:lnSpc>
              <a:buNone/>
            </a:pPr>
            <a:r>
              <a:rPr lang="en-US" sz="2550" dirty="0">
                <a:solidFill>
                  <a:srgbClr val="E2E6E9"/>
                </a:solidFill>
                <a:latin typeface="Merriweather" pitchFamily="34" charset="0"/>
                <a:ea typeface="Merriweather" pitchFamily="34" charset="-122"/>
                <a:cs typeface="Merriweather" pitchFamily="34" charset="-120"/>
              </a:rPr>
              <a:t>2</a:t>
            </a:r>
            <a:endParaRPr lang="en-US" sz="2550" dirty="0"/>
          </a:p>
        </p:txBody>
      </p:sp>
      <p:sp>
        <p:nvSpPr>
          <p:cNvPr id="9" name="Text 7"/>
          <p:cNvSpPr/>
          <p:nvPr/>
        </p:nvSpPr>
        <p:spPr>
          <a:xfrm>
            <a:off x="8130421" y="2006441"/>
            <a:ext cx="3443645" cy="339685"/>
          </a:xfrm>
          <a:prstGeom prst="rect">
            <a:avLst/>
          </a:prstGeom>
          <a:noFill/>
          <a:ln/>
        </p:spPr>
        <p:txBody>
          <a:bodyPr wrap="none" lIns="0" tIns="0" rIns="0" bIns="0" rtlCol="0" anchor="t"/>
          <a:lstStyle/>
          <a:p>
            <a:pPr marL="0" indent="0">
              <a:lnSpc>
                <a:spcPts val="2650"/>
              </a:lnSpc>
              <a:buNone/>
            </a:pPr>
            <a:r>
              <a:rPr lang="en-US" sz="2100" dirty="0">
                <a:solidFill>
                  <a:srgbClr val="E2E6E9"/>
                </a:solidFill>
                <a:latin typeface="Merriweather" pitchFamily="34" charset="0"/>
                <a:ea typeface="Merriweather" pitchFamily="34" charset="-122"/>
                <a:cs typeface="Merriweather" pitchFamily="34" charset="-120"/>
              </a:rPr>
              <a:t>Segmentation for Success</a:t>
            </a:r>
            <a:endParaRPr lang="en-US" sz="2100" dirty="0"/>
          </a:p>
        </p:txBody>
      </p:sp>
      <p:sp>
        <p:nvSpPr>
          <p:cNvPr id="10" name="Text 8"/>
          <p:cNvSpPr/>
          <p:nvPr/>
        </p:nvSpPr>
        <p:spPr>
          <a:xfrm>
            <a:off x="8130421" y="2476500"/>
            <a:ext cx="5739051" cy="1738908"/>
          </a:xfrm>
          <a:prstGeom prst="rect">
            <a:avLst/>
          </a:prstGeom>
          <a:noFill/>
          <a:ln/>
        </p:spPr>
        <p:txBody>
          <a:bodyPr wrap="square" lIns="0" tIns="0" rIns="0" bIns="0" rtlCol="0" anchor="t"/>
          <a:lstStyle/>
          <a:p>
            <a:pPr marL="0" indent="0">
              <a:lnSpc>
                <a:spcPts val="2700"/>
              </a:lnSpc>
              <a:buNone/>
            </a:pPr>
            <a:r>
              <a:rPr lang="en-US" sz="1700" dirty="0">
                <a:solidFill>
                  <a:srgbClr val="E2E6E9"/>
                </a:solidFill>
                <a:latin typeface="Merriweather" pitchFamily="34" charset="0"/>
                <a:ea typeface="Merriweather" pitchFamily="34" charset="-122"/>
                <a:cs typeface="Merriweather" pitchFamily="34" charset="-120"/>
              </a:rPr>
              <a:t>Focusing on high-value booking segments like corporate and direct bookings is essential. These segments offer higher ADRs and lower cancellation rates. Hotels should prioritize customer loyalty and tailor packages to retain these valuable clients.</a:t>
            </a:r>
            <a:endParaRPr lang="en-US" sz="1700" dirty="0"/>
          </a:p>
        </p:txBody>
      </p:sp>
      <p:sp>
        <p:nvSpPr>
          <p:cNvPr id="11" name="Shape 9"/>
          <p:cNvSpPr/>
          <p:nvPr/>
        </p:nvSpPr>
        <p:spPr>
          <a:xfrm>
            <a:off x="760928" y="5372933"/>
            <a:ext cx="489109" cy="489109"/>
          </a:xfrm>
          <a:prstGeom prst="roundRect">
            <a:avLst>
              <a:gd name="adj" fmla="val 18670"/>
            </a:avLst>
          </a:prstGeom>
          <a:solidFill>
            <a:srgbClr val="003180"/>
          </a:solidFill>
          <a:ln w="7620">
            <a:solidFill>
              <a:srgbClr val="194A99"/>
            </a:solidFill>
            <a:prstDash val="solid"/>
          </a:ln>
        </p:spPr>
      </p:sp>
      <p:sp>
        <p:nvSpPr>
          <p:cNvPr id="12" name="Text 10"/>
          <p:cNvSpPr/>
          <p:nvPr/>
        </p:nvSpPr>
        <p:spPr>
          <a:xfrm>
            <a:off x="914162" y="5454372"/>
            <a:ext cx="182642" cy="326112"/>
          </a:xfrm>
          <a:prstGeom prst="rect">
            <a:avLst/>
          </a:prstGeom>
          <a:noFill/>
          <a:ln/>
        </p:spPr>
        <p:txBody>
          <a:bodyPr wrap="none" lIns="0" tIns="0" rIns="0" bIns="0" rtlCol="0" anchor="t"/>
          <a:lstStyle/>
          <a:p>
            <a:pPr marL="0" indent="0" algn="ctr">
              <a:lnSpc>
                <a:spcPts val="2550"/>
              </a:lnSpc>
              <a:buNone/>
            </a:pPr>
            <a:r>
              <a:rPr lang="en-US" sz="2550" dirty="0">
                <a:solidFill>
                  <a:srgbClr val="E2E6E9"/>
                </a:solidFill>
                <a:latin typeface="Merriweather" pitchFamily="34" charset="0"/>
                <a:ea typeface="Merriweather" pitchFamily="34" charset="-122"/>
                <a:cs typeface="Merriweather" pitchFamily="34" charset="-120"/>
              </a:rPr>
              <a:t>3</a:t>
            </a:r>
            <a:endParaRPr lang="en-US" sz="2550" dirty="0"/>
          </a:p>
        </p:txBody>
      </p:sp>
      <p:sp>
        <p:nvSpPr>
          <p:cNvPr id="13" name="Text 11"/>
          <p:cNvSpPr/>
          <p:nvPr/>
        </p:nvSpPr>
        <p:spPr>
          <a:xfrm>
            <a:off x="1467445" y="5372933"/>
            <a:ext cx="3809048" cy="339685"/>
          </a:xfrm>
          <a:prstGeom prst="rect">
            <a:avLst/>
          </a:prstGeom>
          <a:noFill/>
          <a:ln/>
        </p:spPr>
        <p:txBody>
          <a:bodyPr wrap="none" lIns="0" tIns="0" rIns="0" bIns="0" rtlCol="0" anchor="t"/>
          <a:lstStyle/>
          <a:p>
            <a:pPr marL="0" indent="0">
              <a:lnSpc>
                <a:spcPts val="2650"/>
              </a:lnSpc>
              <a:buNone/>
            </a:pPr>
            <a:r>
              <a:rPr lang="en-US" sz="2100" dirty="0">
                <a:solidFill>
                  <a:srgbClr val="E2E6E9"/>
                </a:solidFill>
                <a:latin typeface="Merriweather" pitchFamily="34" charset="0"/>
                <a:ea typeface="Merriweather" pitchFamily="34" charset="-122"/>
                <a:cs typeface="Merriweather" pitchFamily="34" charset="-120"/>
              </a:rPr>
              <a:t>Leverage AI and Automation</a:t>
            </a:r>
            <a:endParaRPr lang="en-US" sz="2100" dirty="0"/>
          </a:p>
        </p:txBody>
      </p:sp>
      <p:sp>
        <p:nvSpPr>
          <p:cNvPr id="14" name="Text 12"/>
          <p:cNvSpPr/>
          <p:nvPr/>
        </p:nvSpPr>
        <p:spPr>
          <a:xfrm>
            <a:off x="1467445" y="5842992"/>
            <a:ext cx="5739051" cy="1738908"/>
          </a:xfrm>
          <a:prstGeom prst="rect">
            <a:avLst/>
          </a:prstGeom>
          <a:noFill/>
          <a:ln/>
        </p:spPr>
        <p:txBody>
          <a:bodyPr wrap="square" lIns="0" tIns="0" rIns="0" bIns="0" rtlCol="0" anchor="t"/>
          <a:lstStyle/>
          <a:p>
            <a:pPr marL="0" indent="0">
              <a:lnSpc>
                <a:spcPts val="2700"/>
              </a:lnSpc>
              <a:buNone/>
            </a:pPr>
            <a:r>
              <a:rPr lang="en-US" sz="1700" dirty="0">
                <a:solidFill>
                  <a:srgbClr val="E2E6E9"/>
                </a:solidFill>
                <a:latin typeface="Merriweather" pitchFamily="34" charset="0"/>
                <a:ea typeface="Merriweather" pitchFamily="34" charset="-122"/>
                <a:cs typeface="Merriweather" pitchFamily="34" charset="-120"/>
              </a:rPr>
              <a:t>Predictive models can be used to anticipate high-risk bookings. AI-driven tools can automatically adjust pricing and manage cancellations. These technologies allow hotels to streamline operations and optimize decision-making.</a:t>
            </a:r>
            <a:endParaRPr lang="en-US" sz="1700" dirty="0"/>
          </a:p>
        </p:txBody>
      </p:sp>
      <p:sp>
        <p:nvSpPr>
          <p:cNvPr id="15" name="Shape 13"/>
          <p:cNvSpPr/>
          <p:nvPr/>
        </p:nvSpPr>
        <p:spPr>
          <a:xfrm>
            <a:off x="7423904" y="5372933"/>
            <a:ext cx="489109" cy="489109"/>
          </a:xfrm>
          <a:prstGeom prst="roundRect">
            <a:avLst>
              <a:gd name="adj" fmla="val 18670"/>
            </a:avLst>
          </a:prstGeom>
          <a:solidFill>
            <a:srgbClr val="003180"/>
          </a:solidFill>
          <a:ln w="7620">
            <a:solidFill>
              <a:srgbClr val="194A99"/>
            </a:solidFill>
            <a:prstDash val="solid"/>
          </a:ln>
        </p:spPr>
      </p:sp>
      <p:sp>
        <p:nvSpPr>
          <p:cNvPr id="16" name="Text 14"/>
          <p:cNvSpPr/>
          <p:nvPr/>
        </p:nvSpPr>
        <p:spPr>
          <a:xfrm>
            <a:off x="7563445" y="5454372"/>
            <a:ext cx="210026" cy="326112"/>
          </a:xfrm>
          <a:prstGeom prst="rect">
            <a:avLst/>
          </a:prstGeom>
          <a:noFill/>
          <a:ln/>
        </p:spPr>
        <p:txBody>
          <a:bodyPr wrap="none" lIns="0" tIns="0" rIns="0" bIns="0" rtlCol="0" anchor="t"/>
          <a:lstStyle/>
          <a:p>
            <a:pPr marL="0" indent="0" algn="ctr">
              <a:lnSpc>
                <a:spcPts val="2550"/>
              </a:lnSpc>
              <a:buNone/>
            </a:pPr>
            <a:r>
              <a:rPr lang="en-US" sz="2550" dirty="0">
                <a:solidFill>
                  <a:srgbClr val="E2E6E9"/>
                </a:solidFill>
                <a:latin typeface="Merriweather" pitchFamily="34" charset="0"/>
                <a:ea typeface="Merriweather" pitchFamily="34" charset="-122"/>
                <a:cs typeface="Merriweather" pitchFamily="34" charset="-120"/>
              </a:rPr>
              <a:t>4</a:t>
            </a:r>
            <a:endParaRPr lang="en-US" sz="2550" dirty="0"/>
          </a:p>
        </p:txBody>
      </p:sp>
      <p:sp>
        <p:nvSpPr>
          <p:cNvPr id="17" name="Text 15"/>
          <p:cNvSpPr/>
          <p:nvPr/>
        </p:nvSpPr>
        <p:spPr>
          <a:xfrm>
            <a:off x="8130421" y="5372933"/>
            <a:ext cx="4018240" cy="339685"/>
          </a:xfrm>
          <a:prstGeom prst="rect">
            <a:avLst/>
          </a:prstGeom>
          <a:noFill/>
          <a:ln/>
        </p:spPr>
        <p:txBody>
          <a:bodyPr wrap="none" lIns="0" tIns="0" rIns="0" bIns="0" rtlCol="0" anchor="t"/>
          <a:lstStyle/>
          <a:p>
            <a:pPr marL="0" indent="0">
              <a:lnSpc>
                <a:spcPts val="2650"/>
              </a:lnSpc>
              <a:buNone/>
            </a:pPr>
            <a:r>
              <a:rPr lang="en-US" sz="2100" dirty="0">
                <a:solidFill>
                  <a:srgbClr val="E2E6E9"/>
                </a:solidFill>
                <a:latin typeface="Merriweather" pitchFamily="34" charset="0"/>
                <a:ea typeface="Merriweather" pitchFamily="34" charset="-122"/>
                <a:cs typeface="Merriweather" pitchFamily="34" charset="-120"/>
              </a:rPr>
              <a:t>Personalization and Upselling</a:t>
            </a:r>
            <a:endParaRPr lang="en-US" sz="2100" dirty="0"/>
          </a:p>
        </p:txBody>
      </p:sp>
      <p:sp>
        <p:nvSpPr>
          <p:cNvPr id="18" name="Text 16"/>
          <p:cNvSpPr/>
          <p:nvPr/>
        </p:nvSpPr>
        <p:spPr>
          <a:xfrm>
            <a:off x="8130421" y="5842992"/>
            <a:ext cx="5739051" cy="1738908"/>
          </a:xfrm>
          <a:prstGeom prst="rect">
            <a:avLst/>
          </a:prstGeom>
          <a:noFill/>
          <a:ln/>
        </p:spPr>
        <p:txBody>
          <a:bodyPr wrap="square" lIns="0" tIns="0" rIns="0" bIns="0" rtlCol="0" anchor="t"/>
          <a:lstStyle/>
          <a:p>
            <a:pPr marL="0" indent="0">
              <a:lnSpc>
                <a:spcPts val="2700"/>
              </a:lnSpc>
              <a:buNone/>
            </a:pPr>
            <a:r>
              <a:rPr lang="en-US" sz="1700" dirty="0">
                <a:solidFill>
                  <a:srgbClr val="E2E6E9"/>
                </a:solidFill>
                <a:latin typeface="Merriweather" pitchFamily="34" charset="0"/>
                <a:ea typeface="Merriweather" pitchFamily="34" charset="-122"/>
                <a:cs typeface="Merriweather" pitchFamily="34" charset="-120"/>
              </a:rPr>
              <a:t>Personalized marketing campaigns can target high-risk segments, such as guests with long lead times, with customized incentives to minimize cancellations. Hotels can also upsell premium services to increase revenue.</a:t>
            </a:r>
            <a:endParaRPr lang="en-US" sz="1700" dirty="0"/>
          </a:p>
        </p:txBody>
      </p:sp>
      <p:sp>
        <p:nvSpPr>
          <p:cNvPr id="19" name="Rectangle 18">
            <a:extLst>
              <a:ext uri="{FF2B5EF4-FFF2-40B4-BE49-F238E27FC236}">
                <a16:creationId xmlns:a16="http://schemas.microsoft.com/office/drawing/2014/main" id="{9032F236-9D70-4DE6-BDBE-8D465E1B17D1}"/>
              </a:ext>
            </a:extLst>
          </p:cNvPr>
          <p:cNvSpPr/>
          <p:nvPr/>
        </p:nvSpPr>
        <p:spPr>
          <a:xfrm>
            <a:off x="12871048" y="7824486"/>
            <a:ext cx="1632030" cy="2546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0725855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3085386"/>
          </a:xfrm>
          <a:prstGeom prst="rect">
            <a:avLst/>
          </a:prstGeom>
        </p:spPr>
      </p:pic>
      <p:sp>
        <p:nvSpPr>
          <p:cNvPr id="3" name="Text 0"/>
          <p:cNvSpPr/>
          <p:nvPr/>
        </p:nvSpPr>
        <p:spPr>
          <a:xfrm>
            <a:off x="863798" y="3800475"/>
            <a:ext cx="8513802" cy="771287"/>
          </a:xfrm>
          <a:prstGeom prst="rect">
            <a:avLst/>
          </a:prstGeom>
          <a:noFill/>
          <a:ln/>
        </p:spPr>
        <p:txBody>
          <a:bodyPr wrap="none" lIns="0" tIns="0" rIns="0" bIns="0" rtlCol="0" anchor="t"/>
          <a:lstStyle/>
          <a:p>
            <a:pPr marL="0" indent="0">
              <a:lnSpc>
                <a:spcPts val="6050"/>
              </a:lnSpc>
              <a:buNone/>
            </a:pPr>
            <a:r>
              <a:rPr lang="en-US" sz="4850" dirty="0">
                <a:solidFill>
                  <a:srgbClr val="F5F0F0"/>
                </a:solidFill>
                <a:latin typeface="Merriweather" pitchFamily="34" charset="0"/>
                <a:ea typeface="Merriweather" pitchFamily="34" charset="-122"/>
                <a:cs typeface="Merriweather" pitchFamily="34" charset="-120"/>
              </a:rPr>
              <a:t>City and Resort Hotel Issues</a:t>
            </a:r>
            <a:endParaRPr lang="en-US" sz="4850" dirty="0"/>
          </a:p>
        </p:txBody>
      </p:sp>
      <p:pic>
        <p:nvPicPr>
          <p:cNvPr id="4" name="Image 1" descr="preencoded.png"/>
          <p:cNvPicPr>
            <a:picLocks noChangeAspect="1"/>
          </p:cNvPicPr>
          <p:nvPr/>
        </p:nvPicPr>
        <p:blipFill>
          <a:blip r:embed="rId4"/>
          <a:stretch>
            <a:fillRect/>
          </a:stretch>
        </p:blipFill>
        <p:spPr>
          <a:xfrm>
            <a:off x="863798" y="4941927"/>
            <a:ext cx="616982" cy="616982"/>
          </a:xfrm>
          <a:prstGeom prst="rect">
            <a:avLst/>
          </a:prstGeom>
        </p:spPr>
      </p:pic>
      <p:sp>
        <p:nvSpPr>
          <p:cNvPr id="5" name="Text 1"/>
          <p:cNvSpPr/>
          <p:nvPr/>
        </p:nvSpPr>
        <p:spPr>
          <a:xfrm>
            <a:off x="863798" y="5805726"/>
            <a:ext cx="2947987" cy="771049"/>
          </a:xfrm>
          <a:prstGeom prst="rect">
            <a:avLst/>
          </a:prstGeom>
          <a:noFill/>
          <a:ln/>
        </p:spPr>
        <p:txBody>
          <a:bodyPr wrap="square" lIns="0" tIns="0" rIns="0" bIns="0" rtlCol="0" anchor="t"/>
          <a:lstStyle/>
          <a:p>
            <a:pPr marL="0" indent="0" algn="l">
              <a:lnSpc>
                <a:spcPts val="3000"/>
              </a:lnSpc>
              <a:buNone/>
            </a:pPr>
            <a:r>
              <a:rPr lang="en-US" sz="2400" dirty="0">
                <a:solidFill>
                  <a:srgbClr val="E2E6E9"/>
                </a:solidFill>
                <a:latin typeface="Merriweather" pitchFamily="34" charset="0"/>
                <a:ea typeface="Merriweather" pitchFamily="34" charset="-122"/>
                <a:cs typeface="Merriweather" pitchFamily="34" charset="-120"/>
              </a:rPr>
              <a:t>Booking Cancellations</a:t>
            </a:r>
            <a:endParaRPr lang="en-US" sz="2400" dirty="0"/>
          </a:p>
        </p:txBody>
      </p:sp>
      <p:sp>
        <p:nvSpPr>
          <p:cNvPr id="6" name="Text 2"/>
          <p:cNvSpPr/>
          <p:nvPr/>
        </p:nvSpPr>
        <p:spPr>
          <a:xfrm>
            <a:off x="863798" y="6724769"/>
            <a:ext cx="2947987" cy="789622"/>
          </a:xfrm>
          <a:prstGeom prst="rect">
            <a:avLst/>
          </a:prstGeom>
          <a:noFill/>
          <a:ln/>
        </p:spPr>
        <p:txBody>
          <a:bodyPr wrap="square" lIns="0" tIns="0" rIns="0" bIns="0" rtlCol="0" anchor="t"/>
          <a:lstStyle/>
          <a:p>
            <a:pPr marL="0" indent="0" algn="l">
              <a:lnSpc>
                <a:spcPts val="3100"/>
              </a:lnSpc>
              <a:buNone/>
            </a:pPr>
            <a:r>
              <a:rPr lang="en-US" sz="1900" dirty="0">
                <a:solidFill>
                  <a:srgbClr val="E2E6E9"/>
                </a:solidFill>
                <a:latin typeface="Merriweather" pitchFamily="34" charset="0"/>
                <a:ea typeface="Merriweather" pitchFamily="34" charset="-122"/>
                <a:cs typeface="Merriweather" pitchFamily="34" charset="-120"/>
              </a:rPr>
              <a:t>Increasing cancellation rates impact revenue.</a:t>
            </a:r>
            <a:endParaRPr lang="en-US" sz="1900" dirty="0"/>
          </a:p>
        </p:txBody>
      </p:sp>
      <p:pic>
        <p:nvPicPr>
          <p:cNvPr id="7" name="Image 2" descr="preencoded.png"/>
          <p:cNvPicPr>
            <a:picLocks noChangeAspect="1"/>
          </p:cNvPicPr>
          <p:nvPr/>
        </p:nvPicPr>
        <p:blipFill>
          <a:blip r:embed="rId5"/>
          <a:stretch>
            <a:fillRect/>
          </a:stretch>
        </p:blipFill>
        <p:spPr>
          <a:xfrm>
            <a:off x="4181951" y="4941927"/>
            <a:ext cx="616982" cy="616982"/>
          </a:xfrm>
          <a:prstGeom prst="rect">
            <a:avLst/>
          </a:prstGeom>
        </p:spPr>
      </p:pic>
      <p:sp>
        <p:nvSpPr>
          <p:cNvPr id="8" name="Text 3"/>
          <p:cNvSpPr/>
          <p:nvPr/>
        </p:nvSpPr>
        <p:spPr>
          <a:xfrm>
            <a:off x="4181951" y="5805726"/>
            <a:ext cx="2948107" cy="385524"/>
          </a:xfrm>
          <a:prstGeom prst="rect">
            <a:avLst/>
          </a:prstGeom>
          <a:noFill/>
          <a:ln/>
        </p:spPr>
        <p:txBody>
          <a:bodyPr wrap="none" lIns="0" tIns="0" rIns="0" bIns="0" rtlCol="0" anchor="t"/>
          <a:lstStyle/>
          <a:p>
            <a:pPr marL="0" indent="0" algn="l">
              <a:lnSpc>
                <a:spcPts val="3000"/>
              </a:lnSpc>
              <a:buNone/>
            </a:pPr>
            <a:r>
              <a:rPr lang="en-US" sz="2400" dirty="0">
                <a:solidFill>
                  <a:srgbClr val="E2E6E9"/>
                </a:solidFill>
                <a:latin typeface="Merriweather" pitchFamily="34" charset="0"/>
                <a:ea typeface="Merriweather" pitchFamily="34" charset="-122"/>
                <a:cs typeface="Merriweather" pitchFamily="34" charset="-120"/>
              </a:rPr>
              <a:t>Revenue Loss</a:t>
            </a:r>
            <a:endParaRPr lang="en-US" sz="2400" dirty="0"/>
          </a:p>
        </p:txBody>
      </p:sp>
      <p:sp>
        <p:nvSpPr>
          <p:cNvPr id="9" name="Text 4"/>
          <p:cNvSpPr/>
          <p:nvPr/>
        </p:nvSpPr>
        <p:spPr>
          <a:xfrm>
            <a:off x="4181951" y="6339245"/>
            <a:ext cx="2948107" cy="789622"/>
          </a:xfrm>
          <a:prstGeom prst="rect">
            <a:avLst/>
          </a:prstGeom>
          <a:noFill/>
          <a:ln/>
        </p:spPr>
        <p:txBody>
          <a:bodyPr wrap="square" lIns="0" tIns="0" rIns="0" bIns="0" rtlCol="0" anchor="t"/>
          <a:lstStyle/>
          <a:p>
            <a:pPr marL="0" indent="0" algn="l">
              <a:lnSpc>
                <a:spcPts val="3100"/>
              </a:lnSpc>
              <a:buNone/>
            </a:pPr>
            <a:r>
              <a:rPr lang="en-US" sz="1900" dirty="0">
                <a:solidFill>
                  <a:srgbClr val="E2E6E9"/>
                </a:solidFill>
                <a:latin typeface="Merriweather" pitchFamily="34" charset="0"/>
                <a:ea typeface="Merriweather" pitchFamily="34" charset="-122"/>
                <a:cs typeface="Merriweather" pitchFamily="34" charset="-120"/>
              </a:rPr>
              <a:t>Vacant rooms result in lost income.</a:t>
            </a:r>
            <a:endParaRPr lang="en-US" sz="1900" dirty="0"/>
          </a:p>
        </p:txBody>
      </p:sp>
      <p:pic>
        <p:nvPicPr>
          <p:cNvPr id="10" name="Image 3" descr="preencoded.png"/>
          <p:cNvPicPr>
            <a:picLocks noChangeAspect="1"/>
          </p:cNvPicPr>
          <p:nvPr/>
        </p:nvPicPr>
        <p:blipFill>
          <a:blip r:embed="rId6"/>
          <a:stretch>
            <a:fillRect/>
          </a:stretch>
        </p:blipFill>
        <p:spPr>
          <a:xfrm>
            <a:off x="7500223" y="4941927"/>
            <a:ext cx="616982" cy="616982"/>
          </a:xfrm>
          <a:prstGeom prst="rect">
            <a:avLst/>
          </a:prstGeom>
        </p:spPr>
      </p:pic>
      <p:sp>
        <p:nvSpPr>
          <p:cNvPr id="11" name="Text 5"/>
          <p:cNvSpPr/>
          <p:nvPr/>
        </p:nvSpPr>
        <p:spPr>
          <a:xfrm>
            <a:off x="7500223" y="5805726"/>
            <a:ext cx="2948107" cy="385524"/>
          </a:xfrm>
          <a:prstGeom prst="rect">
            <a:avLst/>
          </a:prstGeom>
          <a:noFill/>
          <a:ln/>
        </p:spPr>
        <p:txBody>
          <a:bodyPr wrap="none" lIns="0" tIns="0" rIns="0" bIns="0" rtlCol="0" anchor="t"/>
          <a:lstStyle/>
          <a:p>
            <a:pPr marL="0" indent="0" algn="l">
              <a:lnSpc>
                <a:spcPts val="3000"/>
              </a:lnSpc>
              <a:buNone/>
            </a:pPr>
            <a:r>
              <a:rPr lang="en-US" sz="2400" dirty="0">
                <a:solidFill>
                  <a:srgbClr val="E2E6E9"/>
                </a:solidFill>
                <a:latin typeface="Merriweather" pitchFamily="34" charset="0"/>
                <a:ea typeface="Merriweather" pitchFamily="34" charset="-122"/>
                <a:cs typeface="Merriweather" pitchFamily="34" charset="-120"/>
              </a:rPr>
              <a:t>Operational Costs</a:t>
            </a:r>
            <a:endParaRPr lang="en-US" sz="2400" dirty="0"/>
          </a:p>
        </p:txBody>
      </p:sp>
      <p:sp>
        <p:nvSpPr>
          <p:cNvPr id="12" name="Text 6"/>
          <p:cNvSpPr/>
          <p:nvPr/>
        </p:nvSpPr>
        <p:spPr>
          <a:xfrm>
            <a:off x="7500223" y="6339245"/>
            <a:ext cx="2948107" cy="789622"/>
          </a:xfrm>
          <a:prstGeom prst="rect">
            <a:avLst/>
          </a:prstGeom>
          <a:noFill/>
          <a:ln/>
        </p:spPr>
        <p:txBody>
          <a:bodyPr wrap="square" lIns="0" tIns="0" rIns="0" bIns="0" rtlCol="0" anchor="t"/>
          <a:lstStyle/>
          <a:p>
            <a:pPr marL="0" indent="0" algn="l">
              <a:lnSpc>
                <a:spcPts val="3100"/>
              </a:lnSpc>
              <a:buNone/>
            </a:pPr>
            <a:r>
              <a:rPr lang="en-US" sz="1900" dirty="0">
                <a:solidFill>
                  <a:srgbClr val="E2E6E9"/>
                </a:solidFill>
                <a:latin typeface="Merriweather" pitchFamily="34" charset="0"/>
                <a:ea typeface="Merriweather" pitchFamily="34" charset="-122"/>
                <a:cs typeface="Merriweather" pitchFamily="34" charset="-120"/>
              </a:rPr>
              <a:t>Fixed costs remain despite cancellations.</a:t>
            </a:r>
            <a:endParaRPr lang="en-US" sz="1900" dirty="0"/>
          </a:p>
        </p:txBody>
      </p:sp>
      <p:pic>
        <p:nvPicPr>
          <p:cNvPr id="13" name="Image 4" descr="preencoded.png"/>
          <p:cNvPicPr>
            <a:picLocks noChangeAspect="1"/>
          </p:cNvPicPr>
          <p:nvPr/>
        </p:nvPicPr>
        <p:blipFill>
          <a:blip r:embed="rId7"/>
          <a:stretch>
            <a:fillRect/>
          </a:stretch>
        </p:blipFill>
        <p:spPr>
          <a:xfrm>
            <a:off x="10818495" y="4941927"/>
            <a:ext cx="616982" cy="616982"/>
          </a:xfrm>
          <a:prstGeom prst="rect">
            <a:avLst/>
          </a:prstGeom>
        </p:spPr>
      </p:pic>
      <p:sp>
        <p:nvSpPr>
          <p:cNvPr id="14" name="Text 7"/>
          <p:cNvSpPr/>
          <p:nvPr/>
        </p:nvSpPr>
        <p:spPr>
          <a:xfrm>
            <a:off x="10818495" y="5805726"/>
            <a:ext cx="2948107" cy="385524"/>
          </a:xfrm>
          <a:prstGeom prst="rect">
            <a:avLst/>
          </a:prstGeom>
          <a:noFill/>
          <a:ln/>
        </p:spPr>
        <p:txBody>
          <a:bodyPr wrap="none" lIns="0" tIns="0" rIns="0" bIns="0" rtlCol="0" anchor="t"/>
          <a:lstStyle/>
          <a:p>
            <a:pPr marL="0" indent="0" algn="l">
              <a:lnSpc>
                <a:spcPts val="3000"/>
              </a:lnSpc>
              <a:buNone/>
            </a:pPr>
            <a:r>
              <a:rPr lang="en-US" sz="2400" dirty="0">
                <a:solidFill>
                  <a:srgbClr val="E2E6E9"/>
                </a:solidFill>
                <a:latin typeface="Merriweather" pitchFamily="34" charset="0"/>
                <a:ea typeface="Merriweather" pitchFamily="34" charset="-122"/>
                <a:cs typeface="Merriweather" pitchFamily="34" charset="-120"/>
              </a:rPr>
              <a:t>Pricing Challenges</a:t>
            </a:r>
            <a:endParaRPr lang="en-US" sz="2400" dirty="0"/>
          </a:p>
        </p:txBody>
      </p:sp>
      <p:sp>
        <p:nvSpPr>
          <p:cNvPr id="15" name="Text 8"/>
          <p:cNvSpPr/>
          <p:nvPr/>
        </p:nvSpPr>
        <p:spPr>
          <a:xfrm>
            <a:off x="10818495" y="6339245"/>
            <a:ext cx="2948107" cy="789622"/>
          </a:xfrm>
          <a:prstGeom prst="rect">
            <a:avLst/>
          </a:prstGeom>
          <a:noFill/>
          <a:ln/>
        </p:spPr>
        <p:txBody>
          <a:bodyPr wrap="square" lIns="0" tIns="0" rIns="0" bIns="0" rtlCol="0" anchor="t"/>
          <a:lstStyle/>
          <a:p>
            <a:pPr marL="0" indent="0" algn="l">
              <a:lnSpc>
                <a:spcPts val="3100"/>
              </a:lnSpc>
              <a:buNone/>
            </a:pPr>
            <a:r>
              <a:rPr lang="en-US" sz="1900" dirty="0">
                <a:solidFill>
                  <a:srgbClr val="E2E6E9"/>
                </a:solidFill>
                <a:latin typeface="Merriweather" pitchFamily="34" charset="0"/>
                <a:ea typeface="Merriweather" pitchFamily="34" charset="-122"/>
                <a:cs typeface="Merriweather" pitchFamily="34" charset="-120"/>
              </a:rPr>
              <a:t>Strategies fail to adapt to fluctuating demand.</a:t>
            </a:r>
            <a:endParaRPr lang="en-US" sz="1900" dirty="0"/>
          </a:p>
        </p:txBody>
      </p:sp>
      <p:sp>
        <p:nvSpPr>
          <p:cNvPr id="17" name="Rectangle 16">
            <a:extLst>
              <a:ext uri="{FF2B5EF4-FFF2-40B4-BE49-F238E27FC236}">
                <a16:creationId xmlns:a16="http://schemas.microsoft.com/office/drawing/2014/main" id="{25063EC3-99D8-47F6-A760-D3344A69707E}"/>
              </a:ext>
            </a:extLst>
          </p:cNvPr>
          <p:cNvSpPr/>
          <p:nvPr/>
        </p:nvSpPr>
        <p:spPr>
          <a:xfrm>
            <a:off x="12871048" y="7824486"/>
            <a:ext cx="1632030" cy="2546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431840" y="339328"/>
            <a:ext cx="3636288" cy="385524"/>
          </a:xfrm>
          <a:prstGeom prst="rect">
            <a:avLst/>
          </a:prstGeom>
          <a:noFill/>
          <a:ln/>
        </p:spPr>
        <p:txBody>
          <a:bodyPr wrap="none" lIns="0" tIns="0" rIns="0" bIns="0" rtlCol="0" anchor="t"/>
          <a:lstStyle/>
          <a:p>
            <a:pPr marL="0" indent="0">
              <a:lnSpc>
                <a:spcPts val="3000"/>
              </a:lnSpc>
              <a:buNone/>
            </a:pPr>
            <a:r>
              <a:rPr lang="en-US" sz="2400" dirty="0">
                <a:solidFill>
                  <a:srgbClr val="F5F0F0"/>
                </a:solidFill>
                <a:latin typeface="Merriweather" pitchFamily="34" charset="0"/>
                <a:ea typeface="Merriweather" pitchFamily="34" charset="-122"/>
                <a:cs typeface="Merriweather" pitchFamily="34" charset="-120"/>
              </a:rPr>
              <a:t>Framework for Analysis</a:t>
            </a:r>
            <a:endParaRPr lang="en-US" sz="2400" dirty="0"/>
          </a:p>
        </p:txBody>
      </p:sp>
      <p:sp>
        <p:nvSpPr>
          <p:cNvPr id="3" name="Text 1"/>
          <p:cNvSpPr/>
          <p:nvPr/>
        </p:nvSpPr>
        <p:spPr>
          <a:xfrm>
            <a:off x="431840" y="971669"/>
            <a:ext cx="13766721" cy="197525"/>
          </a:xfrm>
          <a:prstGeom prst="rect">
            <a:avLst/>
          </a:prstGeom>
          <a:noFill/>
          <a:ln/>
        </p:spPr>
        <p:txBody>
          <a:bodyPr wrap="none" lIns="0" tIns="0" rIns="0" bIns="0" rtlCol="0" anchor="t"/>
          <a:lstStyle/>
          <a:p>
            <a:pPr marL="0" indent="0">
              <a:lnSpc>
                <a:spcPts val="1550"/>
              </a:lnSpc>
              <a:buNone/>
            </a:pPr>
            <a:r>
              <a:rPr lang="en-US" sz="950" dirty="0">
                <a:solidFill>
                  <a:srgbClr val="E2E6E9"/>
                </a:solidFill>
                <a:latin typeface="Merriweather" pitchFamily="34" charset="0"/>
                <a:ea typeface="Merriweather" pitchFamily="34" charset="-122"/>
                <a:cs typeface="Merriweather" pitchFamily="34" charset="-120"/>
              </a:rPr>
              <a:t>Assumptions guide our analysis of hotel booking cancellations.</a:t>
            </a:r>
            <a:endParaRPr lang="en-US" sz="950" dirty="0"/>
          </a:p>
        </p:txBody>
      </p:sp>
      <p:sp>
        <p:nvSpPr>
          <p:cNvPr id="4" name="Shape 2"/>
          <p:cNvSpPr/>
          <p:nvPr/>
        </p:nvSpPr>
        <p:spPr>
          <a:xfrm>
            <a:off x="431840" y="1308021"/>
            <a:ext cx="1720810" cy="711041"/>
          </a:xfrm>
          <a:prstGeom prst="roundRect">
            <a:avLst>
              <a:gd name="adj" fmla="val 7290"/>
            </a:avLst>
          </a:prstGeom>
          <a:solidFill>
            <a:srgbClr val="003180"/>
          </a:solidFill>
          <a:ln w="7620">
            <a:solidFill>
              <a:srgbClr val="194A99"/>
            </a:solidFill>
            <a:prstDash val="solid"/>
          </a:ln>
        </p:spPr>
      </p:sp>
      <p:sp>
        <p:nvSpPr>
          <p:cNvPr id="5" name="Text 3"/>
          <p:cNvSpPr/>
          <p:nvPr/>
        </p:nvSpPr>
        <p:spPr>
          <a:xfrm>
            <a:off x="562808" y="1540073"/>
            <a:ext cx="67866" cy="246817"/>
          </a:xfrm>
          <a:prstGeom prst="rect">
            <a:avLst/>
          </a:prstGeom>
          <a:noFill/>
          <a:ln/>
        </p:spPr>
        <p:txBody>
          <a:bodyPr wrap="none" lIns="0" tIns="0" rIns="0" bIns="0" rtlCol="0" anchor="t"/>
          <a:lstStyle/>
          <a:p>
            <a:pPr marL="0" indent="0" algn="ctr">
              <a:lnSpc>
                <a:spcPts val="1900"/>
              </a:lnSpc>
              <a:buNone/>
            </a:pPr>
            <a:r>
              <a:rPr lang="en-US" sz="1200" dirty="0">
                <a:solidFill>
                  <a:srgbClr val="E2E6E9"/>
                </a:solidFill>
                <a:latin typeface="Merriweather" pitchFamily="34" charset="0"/>
                <a:ea typeface="Merriweather" pitchFamily="34" charset="-122"/>
                <a:cs typeface="Merriweather" pitchFamily="34" charset="-120"/>
              </a:rPr>
              <a:t>1</a:t>
            </a:r>
            <a:endParaRPr lang="en-US" sz="1200" dirty="0"/>
          </a:p>
        </p:txBody>
      </p:sp>
      <p:sp>
        <p:nvSpPr>
          <p:cNvPr id="6" name="Text 4"/>
          <p:cNvSpPr/>
          <p:nvPr/>
        </p:nvSpPr>
        <p:spPr>
          <a:xfrm>
            <a:off x="2275999" y="1431369"/>
            <a:ext cx="1542693" cy="192881"/>
          </a:xfrm>
          <a:prstGeom prst="rect">
            <a:avLst/>
          </a:prstGeom>
          <a:noFill/>
          <a:ln/>
        </p:spPr>
        <p:txBody>
          <a:bodyPr wrap="none" lIns="0" tIns="0" rIns="0" bIns="0" rtlCol="0" anchor="t"/>
          <a:lstStyle/>
          <a:p>
            <a:pPr marL="0" indent="0" algn="l">
              <a:lnSpc>
                <a:spcPts val="1500"/>
              </a:lnSpc>
              <a:buNone/>
            </a:pPr>
            <a:r>
              <a:rPr lang="en-US" sz="1200" dirty="0">
                <a:solidFill>
                  <a:srgbClr val="E2E6E9"/>
                </a:solidFill>
                <a:latin typeface="Merriweather" pitchFamily="34" charset="0"/>
                <a:ea typeface="Merriweather" pitchFamily="34" charset="-122"/>
                <a:cs typeface="Merriweather" pitchFamily="34" charset="-120"/>
              </a:rPr>
              <a:t>Data Reliability</a:t>
            </a:r>
            <a:endParaRPr lang="en-US" sz="1200" dirty="0"/>
          </a:p>
        </p:txBody>
      </p:sp>
      <p:sp>
        <p:nvSpPr>
          <p:cNvPr id="7" name="Text 5"/>
          <p:cNvSpPr/>
          <p:nvPr/>
        </p:nvSpPr>
        <p:spPr>
          <a:xfrm>
            <a:off x="2275999" y="1698188"/>
            <a:ext cx="2621637" cy="197525"/>
          </a:xfrm>
          <a:prstGeom prst="rect">
            <a:avLst/>
          </a:prstGeom>
          <a:noFill/>
          <a:ln/>
        </p:spPr>
        <p:txBody>
          <a:bodyPr wrap="none" lIns="0" tIns="0" rIns="0" bIns="0" rtlCol="0" anchor="t"/>
          <a:lstStyle/>
          <a:p>
            <a:pPr marL="0" indent="0" algn="l">
              <a:lnSpc>
                <a:spcPts val="1550"/>
              </a:lnSpc>
              <a:buNone/>
            </a:pPr>
            <a:r>
              <a:rPr lang="en-US" sz="950" dirty="0">
                <a:solidFill>
                  <a:srgbClr val="E2E6E9"/>
                </a:solidFill>
                <a:latin typeface="Merriweather" pitchFamily="34" charset="0"/>
                <a:ea typeface="Merriweather" pitchFamily="34" charset="-122"/>
                <a:cs typeface="Merriweather" pitchFamily="34" charset="-120"/>
              </a:rPr>
              <a:t>Accurate booking trends from 2015 to 2017.</a:t>
            </a:r>
            <a:endParaRPr lang="en-US" sz="950" dirty="0"/>
          </a:p>
        </p:txBody>
      </p:sp>
      <p:sp>
        <p:nvSpPr>
          <p:cNvPr id="8" name="Shape 6"/>
          <p:cNvSpPr/>
          <p:nvPr/>
        </p:nvSpPr>
        <p:spPr>
          <a:xfrm>
            <a:off x="2214324" y="2015252"/>
            <a:ext cx="11922562" cy="7620"/>
          </a:xfrm>
          <a:prstGeom prst="roundRect">
            <a:avLst>
              <a:gd name="adj" fmla="val 680245"/>
            </a:avLst>
          </a:prstGeom>
          <a:solidFill>
            <a:srgbClr val="194A99"/>
          </a:solidFill>
          <a:ln/>
        </p:spPr>
      </p:sp>
      <p:sp>
        <p:nvSpPr>
          <p:cNvPr id="9" name="Shape 7"/>
          <p:cNvSpPr/>
          <p:nvPr/>
        </p:nvSpPr>
        <p:spPr>
          <a:xfrm>
            <a:off x="431840" y="2080736"/>
            <a:ext cx="3441621" cy="711041"/>
          </a:xfrm>
          <a:prstGeom prst="roundRect">
            <a:avLst>
              <a:gd name="adj" fmla="val 7290"/>
            </a:avLst>
          </a:prstGeom>
          <a:solidFill>
            <a:srgbClr val="003180"/>
          </a:solidFill>
          <a:ln w="7620">
            <a:solidFill>
              <a:srgbClr val="194A99"/>
            </a:solidFill>
            <a:prstDash val="solid"/>
          </a:ln>
        </p:spPr>
      </p:sp>
      <p:sp>
        <p:nvSpPr>
          <p:cNvPr id="10" name="Text 8"/>
          <p:cNvSpPr/>
          <p:nvPr/>
        </p:nvSpPr>
        <p:spPr>
          <a:xfrm>
            <a:off x="562808" y="2312789"/>
            <a:ext cx="92273" cy="246817"/>
          </a:xfrm>
          <a:prstGeom prst="rect">
            <a:avLst/>
          </a:prstGeom>
          <a:noFill/>
          <a:ln/>
        </p:spPr>
        <p:txBody>
          <a:bodyPr wrap="none" lIns="0" tIns="0" rIns="0" bIns="0" rtlCol="0" anchor="t"/>
          <a:lstStyle/>
          <a:p>
            <a:pPr marL="0" indent="0" algn="ctr">
              <a:lnSpc>
                <a:spcPts val="1900"/>
              </a:lnSpc>
              <a:buNone/>
            </a:pPr>
            <a:r>
              <a:rPr lang="en-US" sz="1200" dirty="0">
                <a:solidFill>
                  <a:srgbClr val="E2E6E9"/>
                </a:solidFill>
                <a:latin typeface="Merriweather" pitchFamily="34" charset="0"/>
                <a:ea typeface="Merriweather" pitchFamily="34" charset="-122"/>
                <a:cs typeface="Merriweather" pitchFamily="34" charset="-120"/>
              </a:rPr>
              <a:t>2</a:t>
            </a:r>
            <a:endParaRPr lang="en-US" sz="1200" dirty="0"/>
          </a:p>
        </p:txBody>
      </p:sp>
      <p:sp>
        <p:nvSpPr>
          <p:cNvPr id="11" name="Text 9"/>
          <p:cNvSpPr/>
          <p:nvPr/>
        </p:nvSpPr>
        <p:spPr>
          <a:xfrm>
            <a:off x="3996809" y="2204085"/>
            <a:ext cx="1542693" cy="192881"/>
          </a:xfrm>
          <a:prstGeom prst="rect">
            <a:avLst/>
          </a:prstGeom>
          <a:noFill/>
          <a:ln/>
        </p:spPr>
        <p:txBody>
          <a:bodyPr wrap="none" lIns="0" tIns="0" rIns="0" bIns="0" rtlCol="0" anchor="t"/>
          <a:lstStyle/>
          <a:p>
            <a:pPr marL="0" indent="0" algn="l">
              <a:lnSpc>
                <a:spcPts val="1500"/>
              </a:lnSpc>
              <a:buNone/>
            </a:pPr>
            <a:r>
              <a:rPr lang="en-US" sz="1200" dirty="0">
                <a:solidFill>
                  <a:srgbClr val="E2E6E9"/>
                </a:solidFill>
                <a:latin typeface="Merriweather" pitchFamily="34" charset="0"/>
                <a:ea typeface="Merriweather" pitchFamily="34" charset="-122"/>
                <a:cs typeface="Merriweather" pitchFamily="34" charset="-120"/>
              </a:rPr>
              <a:t>Strategy Relevance</a:t>
            </a:r>
            <a:endParaRPr lang="en-US" sz="1200" dirty="0"/>
          </a:p>
        </p:txBody>
      </p:sp>
      <p:sp>
        <p:nvSpPr>
          <p:cNvPr id="12" name="Text 10"/>
          <p:cNvSpPr/>
          <p:nvPr/>
        </p:nvSpPr>
        <p:spPr>
          <a:xfrm>
            <a:off x="3996809" y="2470904"/>
            <a:ext cx="2336602" cy="197525"/>
          </a:xfrm>
          <a:prstGeom prst="rect">
            <a:avLst/>
          </a:prstGeom>
          <a:noFill/>
          <a:ln/>
        </p:spPr>
        <p:txBody>
          <a:bodyPr wrap="none" lIns="0" tIns="0" rIns="0" bIns="0" rtlCol="0" anchor="t"/>
          <a:lstStyle/>
          <a:p>
            <a:pPr marL="0" indent="0" algn="l">
              <a:lnSpc>
                <a:spcPts val="1550"/>
              </a:lnSpc>
              <a:buNone/>
            </a:pPr>
            <a:r>
              <a:rPr lang="en-US" sz="950" dirty="0">
                <a:solidFill>
                  <a:srgbClr val="E2E6E9"/>
                </a:solidFill>
                <a:latin typeface="Merriweather" pitchFamily="34" charset="0"/>
                <a:ea typeface="Merriweather" pitchFamily="34" charset="-122"/>
                <a:cs typeface="Merriweather" pitchFamily="34" charset="-120"/>
              </a:rPr>
              <a:t>Applicable to current hotel operations.</a:t>
            </a:r>
            <a:endParaRPr lang="en-US" sz="950" dirty="0"/>
          </a:p>
        </p:txBody>
      </p:sp>
      <p:sp>
        <p:nvSpPr>
          <p:cNvPr id="13" name="Shape 11"/>
          <p:cNvSpPr/>
          <p:nvPr/>
        </p:nvSpPr>
        <p:spPr>
          <a:xfrm>
            <a:off x="3935135" y="2787968"/>
            <a:ext cx="10201751" cy="7620"/>
          </a:xfrm>
          <a:prstGeom prst="roundRect">
            <a:avLst>
              <a:gd name="adj" fmla="val 680245"/>
            </a:avLst>
          </a:prstGeom>
          <a:solidFill>
            <a:srgbClr val="194A99"/>
          </a:solidFill>
          <a:ln/>
        </p:spPr>
      </p:sp>
      <p:sp>
        <p:nvSpPr>
          <p:cNvPr id="14" name="Shape 12"/>
          <p:cNvSpPr/>
          <p:nvPr/>
        </p:nvSpPr>
        <p:spPr>
          <a:xfrm>
            <a:off x="431840" y="2853452"/>
            <a:ext cx="5162431" cy="711041"/>
          </a:xfrm>
          <a:prstGeom prst="roundRect">
            <a:avLst>
              <a:gd name="adj" fmla="val 7290"/>
            </a:avLst>
          </a:prstGeom>
          <a:solidFill>
            <a:srgbClr val="003180"/>
          </a:solidFill>
          <a:ln w="7620">
            <a:solidFill>
              <a:srgbClr val="194A99"/>
            </a:solidFill>
            <a:prstDash val="solid"/>
          </a:ln>
        </p:spPr>
      </p:sp>
      <p:sp>
        <p:nvSpPr>
          <p:cNvPr id="15" name="Text 13"/>
          <p:cNvSpPr/>
          <p:nvPr/>
        </p:nvSpPr>
        <p:spPr>
          <a:xfrm>
            <a:off x="562808" y="3085505"/>
            <a:ext cx="86439" cy="246817"/>
          </a:xfrm>
          <a:prstGeom prst="rect">
            <a:avLst/>
          </a:prstGeom>
          <a:noFill/>
          <a:ln/>
        </p:spPr>
        <p:txBody>
          <a:bodyPr wrap="none" lIns="0" tIns="0" rIns="0" bIns="0" rtlCol="0" anchor="t"/>
          <a:lstStyle/>
          <a:p>
            <a:pPr marL="0" indent="0" algn="ctr">
              <a:lnSpc>
                <a:spcPts val="1900"/>
              </a:lnSpc>
              <a:buNone/>
            </a:pPr>
            <a:r>
              <a:rPr lang="en-US" sz="1200" dirty="0">
                <a:solidFill>
                  <a:srgbClr val="E2E6E9"/>
                </a:solidFill>
                <a:latin typeface="Merriweather" pitchFamily="34" charset="0"/>
                <a:ea typeface="Merriweather" pitchFamily="34" charset="-122"/>
                <a:cs typeface="Merriweather" pitchFamily="34" charset="-120"/>
              </a:rPr>
              <a:t>3</a:t>
            </a:r>
            <a:endParaRPr lang="en-US" sz="1200" dirty="0"/>
          </a:p>
        </p:txBody>
      </p:sp>
      <p:sp>
        <p:nvSpPr>
          <p:cNvPr id="16" name="Text 14"/>
          <p:cNvSpPr/>
          <p:nvPr/>
        </p:nvSpPr>
        <p:spPr>
          <a:xfrm>
            <a:off x="5717619" y="2976801"/>
            <a:ext cx="1542693" cy="192881"/>
          </a:xfrm>
          <a:prstGeom prst="rect">
            <a:avLst/>
          </a:prstGeom>
          <a:noFill/>
          <a:ln/>
        </p:spPr>
        <p:txBody>
          <a:bodyPr wrap="none" lIns="0" tIns="0" rIns="0" bIns="0" rtlCol="0" anchor="t"/>
          <a:lstStyle/>
          <a:p>
            <a:pPr marL="0" indent="0" algn="l">
              <a:lnSpc>
                <a:spcPts val="1500"/>
              </a:lnSpc>
              <a:buNone/>
            </a:pPr>
            <a:r>
              <a:rPr lang="en-US" sz="1200" dirty="0">
                <a:solidFill>
                  <a:srgbClr val="E2E6E9"/>
                </a:solidFill>
                <a:latin typeface="Merriweather" pitchFamily="34" charset="0"/>
                <a:ea typeface="Merriweather" pitchFamily="34" charset="-122"/>
                <a:cs typeface="Merriweather" pitchFamily="34" charset="-120"/>
              </a:rPr>
              <a:t>Feasibility</a:t>
            </a:r>
            <a:endParaRPr lang="en-US" sz="1200" dirty="0"/>
          </a:p>
        </p:txBody>
      </p:sp>
      <p:sp>
        <p:nvSpPr>
          <p:cNvPr id="17" name="Text 15"/>
          <p:cNvSpPr/>
          <p:nvPr/>
        </p:nvSpPr>
        <p:spPr>
          <a:xfrm>
            <a:off x="5717619" y="3243620"/>
            <a:ext cx="2771418" cy="197525"/>
          </a:xfrm>
          <a:prstGeom prst="rect">
            <a:avLst/>
          </a:prstGeom>
          <a:noFill/>
          <a:ln/>
        </p:spPr>
        <p:txBody>
          <a:bodyPr wrap="none" lIns="0" tIns="0" rIns="0" bIns="0" rtlCol="0" anchor="t"/>
          <a:lstStyle/>
          <a:p>
            <a:pPr marL="0" indent="0" algn="l">
              <a:lnSpc>
                <a:spcPts val="1550"/>
              </a:lnSpc>
              <a:buNone/>
            </a:pPr>
            <a:r>
              <a:rPr lang="en-US" sz="950" dirty="0">
                <a:solidFill>
                  <a:srgbClr val="E2E6E9"/>
                </a:solidFill>
                <a:latin typeface="Merriweather" pitchFamily="34" charset="0"/>
                <a:ea typeface="Merriweather" pitchFamily="34" charset="-122"/>
                <a:cs typeface="Merriweather" pitchFamily="34" charset="-120"/>
              </a:rPr>
              <a:t>Practical implementation without challenges.</a:t>
            </a:r>
            <a:endParaRPr lang="en-US" sz="950" dirty="0"/>
          </a:p>
        </p:txBody>
      </p:sp>
      <p:sp>
        <p:nvSpPr>
          <p:cNvPr id="18" name="Shape 16"/>
          <p:cNvSpPr/>
          <p:nvPr/>
        </p:nvSpPr>
        <p:spPr>
          <a:xfrm>
            <a:off x="5655945" y="3560683"/>
            <a:ext cx="8480941" cy="7620"/>
          </a:xfrm>
          <a:prstGeom prst="roundRect">
            <a:avLst>
              <a:gd name="adj" fmla="val 680245"/>
            </a:avLst>
          </a:prstGeom>
          <a:solidFill>
            <a:srgbClr val="194A99"/>
          </a:solidFill>
          <a:ln/>
        </p:spPr>
      </p:sp>
      <p:sp>
        <p:nvSpPr>
          <p:cNvPr id="19" name="Shape 17"/>
          <p:cNvSpPr/>
          <p:nvPr/>
        </p:nvSpPr>
        <p:spPr>
          <a:xfrm>
            <a:off x="431840" y="3626168"/>
            <a:ext cx="6883360" cy="711041"/>
          </a:xfrm>
          <a:prstGeom prst="roundRect">
            <a:avLst>
              <a:gd name="adj" fmla="val 7290"/>
            </a:avLst>
          </a:prstGeom>
          <a:solidFill>
            <a:srgbClr val="003180"/>
          </a:solidFill>
          <a:ln w="7620">
            <a:solidFill>
              <a:srgbClr val="194A99"/>
            </a:solidFill>
            <a:prstDash val="solid"/>
          </a:ln>
        </p:spPr>
      </p:sp>
      <p:sp>
        <p:nvSpPr>
          <p:cNvPr id="20" name="Text 18"/>
          <p:cNvSpPr/>
          <p:nvPr/>
        </p:nvSpPr>
        <p:spPr>
          <a:xfrm>
            <a:off x="562808" y="3858220"/>
            <a:ext cx="99298" cy="246817"/>
          </a:xfrm>
          <a:prstGeom prst="rect">
            <a:avLst/>
          </a:prstGeom>
          <a:noFill/>
          <a:ln/>
        </p:spPr>
        <p:txBody>
          <a:bodyPr wrap="none" lIns="0" tIns="0" rIns="0" bIns="0" rtlCol="0" anchor="t"/>
          <a:lstStyle/>
          <a:p>
            <a:pPr marL="0" indent="0" algn="ctr">
              <a:lnSpc>
                <a:spcPts val="1900"/>
              </a:lnSpc>
              <a:buNone/>
            </a:pPr>
            <a:r>
              <a:rPr lang="en-US" sz="1200" dirty="0">
                <a:solidFill>
                  <a:srgbClr val="E2E6E9"/>
                </a:solidFill>
                <a:latin typeface="Merriweather" pitchFamily="34" charset="0"/>
                <a:ea typeface="Merriweather" pitchFamily="34" charset="-122"/>
                <a:cs typeface="Merriweather" pitchFamily="34" charset="-120"/>
              </a:rPr>
              <a:t>4</a:t>
            </a:r>
            <a:endParaRPr lang="en-US" sz="1200" dirty="0"/>
          </a:p>
        </p:txBody>
      </p:sp>
      <p:sp>
        <p:nvSpPr>
          <p:cNvPr id="21" name="Text 19"/>
          <p:cNvSpPr/>
          <p:nvPr/>
        </p:nvSpPr>
        <p:spPr>
          <a:xfrm>
            <a:off x="7438549" y="3749516"/>
            <a:ext cx="1542693" cy="192881"/>
          </a:xfrm>
          <a:prstGeom prst="rect">
            <a:avLst/>
          </a:prstGeom>
          <a:noFill/>
          <a:ln/>
        </p:spPr>
        <p:txBody>
          <a:bodyPr wrap="none" lIns="0" tIns="0" rIns="0" bIns="0" rtlCol="0" anchor="t"/>
          <a:lstStyle/>
          <a:p>
            <a:pPr marL="0" indent="0" algn="l">
              <a:lnSpc>
                <a:spcPts val="1500"/>
              </a:lnSpc>
              <a:buNone/>
            </a:pPr>
            <a:r>
              <a:rPr lang="en-US" sz="1200" dirty="0">
                <a:solidFill>
                  <a:srgbClr val="E2E6E9"/>
                </a:solidFill>
                <a:latin typeface="Merriweather" pitchFamily="34" charset="0"/>
                <a:ea typeface="Merriweather" pitchFamily="34" charset="-122"/>
                <a:cs typeface="Merriweather" pitchFamily="34" charset="-120"/>
              </a:rPr>
              <a:t>Innovation</a:t>
            </a:r>
            <a:endParaRPr lang="en-US" sz="1200" dirty="0"/>
          </a:p>
        </p:txBody>
      </p:sp>
      <p:sp>
        <p:nvSpPr>
          <p:cNvPr id="22" name="Text 20"/>
          <p:cNvSpPr/>
          <p:nvPr/>
        </p:nvSpPr>
        <p:spPr>
          <a:xfrm>
            <a:off x="7438549" y="4016335"/>
            <a:ext cx="1873925" cy="197525"/>
          </a:xfrm>
          <a:prstGeom prst="rect">
            <a:avLst/>
          </a:prstGeom>
          <a:noFill/>
          <a:ln/>
        </p:spPr>
        <p:txBody>
          <a:bodyPr wrap="none" lIns="0" tIns="0" rIns="0" bIns="0" rtlCol="0" anchor="t"/>
          <a:lstStyle/>
          <a:p>
            <a:pPr marL="0" indent="0" algn="l">
              <a:lnSpc>
                <a:spcPts val="1550"/>
              </a:lnSpc>
              <a:buNone/>
            </a:pPr>
            <a:r>
              <a:rPr lang="en-US" sz="950" dirty="0">
                <a:solidFill>
                  <a:srgbClr val="E2E6E9"/>
                </a:solidFill>
                <a:latin typeface="Merriweather" pitchFamily="34" charset="0"/>
                <a:ea typeface="Merriweather" pitchFamily="34" charset="-122"/>
                <a:cs typeface="Merriweather" pitchFamily="34" charset="-120"/>
              </a:rPr>
              <a:t>New approaches for the hotels.</a:t>
            </a:r>
            <a:endParaRPr lang="en-US" sz="950" dirty="0"/>
          </a:p>
        </p:txBody>
      </p:sp>
      <p:sp>
        <p:nvSpPr>
          <p:cNvPr id="23" name="Text 21"/>
          <p:cNvSpPr/>
          <p:nvPr/>
        </p:nvSpPr>
        <p:spPr>
          <a:xfrm>
            <a:off x="431840" y="4476036"/>
            <a:ext cx="13766721" cy="197525"/>
          </a:xfrm>
          <a:prstGeom prst="rect">
            <a:avLst/>
          </a:prstGeom>
          <a:noFill/>
          <a:ln/>
        </p:spPr>
        <p:txBody>
          <a:bodyPr wrap="none" lIns="0" tIns="0" rIns="0" bIns="0" rtlCol="0" anchor="t"/>
          <a:lstStyle/>
          <a:p>
            <a:pPr marL="0" indent="0">
              <a:lnSpc>
                <a:spcPts val="1550"/>
              </a:lnSpc>
              <a:buNone/>
            </a:pPr>
            <a:r>
              <a:rPr lang="en-US" sz="950" dirty="0">
                <a:solidFill>
                  <a:srgbClr val="E2E6E9"/>
                </a:solidFill>
                <a:latin typeface="Merriweather" pitchFamily="34" charset="0"/>
                <a:ea typeface="Merriweather" pitchFamily="34" charset="-122"/>
                <a:cs typeface="Merriweather" pitchFamily="34" charset="-120"/>
              </a:rPr>
              <a:t>We investigate the drivers of cancellations and explore solutions.</a:t>
            </a:r>
            <a:endParaRPr lang="en-US" sz="950" dirty="0"/>
          </a:p>
        </p:txBody>
      </p:sp>
      <p:sp>
        <p:nvSpPr>
          <p:cNvPr id="24" name="Shape 22"/>
          <p:cNvSpPr/>
          <p:nvPr/>
        </p:nvSpPr>
        <p:spPr>
          <a:xfrm>
            <a:off x="431840" y="4812387"/>
            <a:ext cx="2294334" cy="711041"/>
          </a:xfrm>
          <a:prstGeom prst="roundRect">
            <a:avLst>
              <a:gd name="adj" fmla="val 7290"/>
            </a:avLst>
          </a:prstGeom>
          <a:solidFill>
            <a:srgbClr val="003180"/>
          </a:solidFill>
          <a:ln w="7620">
            <a:solidFill>
              <a:srgbClr val="194A99"/>
            </a:solidFill>
            <a:prstDash val="solid"/>
          </a:ln>
        </p:spPr>
      </p:sp>
      <p:sp>
        <p:nvSpPr>
          <p:cNvPr id="25" name="Text 23"/>
          <p:cNvSpPr/>
          <p:nvPr/>
        </p:nvSpPr>
        <p:spPr>
          <a:xfrm>
            <a:off x="562808" y="5044440"/>
            <a:ext cx="67866" cy="246817"/>
          </a:xfrm>
          <a:prstGeom prst="rect">
            <a:avLst/>
          </a:prstGeom>
          <a:noFill/>
          <a:ln/>
        </p:spPr>
        <p:txBody>
          <a:bodyPr wrap="none" lIns="0" tIns="0" rIns="0" bIns="0" rtlCol="0" anchor="t"/>
          <a:lstStyle/>
          <a:p>
            <a:pPr marL="0" indent="0" algn="ctr">
              <a:lnSpc>
                <a:spcPts val="1900"/>
              </a:lnSpc>
              <a:buNone/>
            </a:pPr>
            <a:r>
              <a:rPr lang="en-US" sz="1200" dirty="0">
                <a:solidFill>
                  <a:srgbClr val="E2E6E9"/>
                </a:solidFill>
                <a:latin typeface="Merriweather" pitchFamily="34" charset="0"/>
                <a:ea typeface="Merriweather" pitchFamily="34" charset="-122"/>
                <a:cs typeface="Merriweather" pitchFamily="34" charset="-120"/>
              </a:rPr>
              <a:t>1</a:t>
            </a:r>
            <a:endParaRPr lang="en-US" sz="1200" dirty="0"/>
          </a:p>
        </p:txBody>
      </p:sp>
      <p:sp>
        <p:nvSpPr>
          <p:cNvPr id="26" name="Text 24"/>
          <p:cNvSpPr/>
          <p:nvPr/>
        </p:nvSpPr>
        <p:spPr>
          <a:xfrm>
            <a:off x="2849523" y="4935736"/>
            <a:ext cx="1542693" cy="192881"/>
          </a:xfrm>
          <a:prstGeom prst="rect">
            <a:avLst/>
          </a:prstGeom>
          <a:noFill/>
          <a:ln/>
        </p:spPr>
        <p:txBody>
          <a:bodyPr wrap="none" lIns="0" tIns="0" rIns="0" bIns="0" rtlCol="0" anchor="t"/>
          <a:lstStyle/>
          <a:p>
            <a:pPr marL="0" indent="0" algn="l">
              <a:lnSpc>
                <a:spcPts val="1500"/>
              </a:lnSpc>
              <a:buNone/>
            </a:pPr>
            <a:r>
              <a:rPr lang="en-US" sz="1200" dirty="0">
                <a:solidFill>
                  <a:srgbClr val="E2E6E9"/>
                </a:solidFill>
                <a:latin typeface="Merriweather" pitchFamily="34" charset="0"/>
                <a:ea typeface="Merriweather" pitchFamily="34" charset="-122"/>
                <a:cs typeface="Merriweather" pitchFamily="34" charset="-120"/>
              </a:rPr>
              <a:t>Cancellation Impact</a:t>
            </a:r>
            <a:endParaRPr lang="en-US" sz="1200" dirty="0"/>
          </a:p>
        </p:txBody>
      </p:sp>
      <p:sp>
        <p:nvSpPr>
          <p:cNvPr id="27" name="Text 25"/>
          <p:cNvSpPr/>
          <p:nvPr/>
        </p:nvSpPr>
        <p:spPr>
          <a:xfrm>
            <a:off x="2849523" y="5202555"/>
            <a:ext cx="2103001" cy="197525"/>
          </a:xfrm>
          <a:prstGeom prst="rect">
            <a:avLst/>
          </a:prstGeom>
          <a:noFill/>
          <a:ln/>
        </p:spPr>
        <p:txBody>
          <a:bodyPr wrap="none" lIns="0" tIns="0" rIns="0" bIns="0" rtlCol="0" anchor="t"/>
          <a:lstStyle/>
          <a:p>
            <a:pPr marL="0" indent="0" algn="l">
              <a:lnSpc>
                <a:spcPts val="1550"/>
              </a:lnSpc>
              <a:buNone/>
            </a:pPr>
            <a:r>
              <a:rPr lang="en-US" sz="950" dirty="0">
                <a:solidFill>
                  <a:srgbClr val="E2E6E9"/>
                </a:solidFill>
                <a:latin typeface="Merriweather" pitchFamily="34" charset="0"/>
                <a:ea typeface="Merriweather" pitchFamily="34" charset="-122"/>
                <a:cs typeface="Merriweather" pitchFamily="34" charset="-120"/>
              </a:rPr>
              <a:t>Significant revenue loss for hotels.</a:t>
            </a:r>
            <a:endParaRPr lang="en-US" sz="950" dirty="0"/>
          </a:p>
        </p:txBody>
      </p:sp>
      <p:sp>
        <p:nvSpPr>
          <p:cNvPr id="28" name="Shape 26"/>
          <p:cNvSpPr/>
          <p:nvPr/>
        </p:nvSpPr>
        <p:spPr>
          <a:xfrm>
            <a:off x="2787848" y="5519618"/>
            <a:ext cx="11349037" cy="7620"/>
          </a:xfrm>
          <a:prstGeom prst="roundRect">
            <a:avLst>
              <a:gd name="adj" fmla="val 680245"/>
            </a:avLst>
          </a:prstGeom>
          <a:solidFill>
            <a:srgbClr val="194A99"/>
          </a:solidFill>
          <a:ln/>
        </p:spPr>
      </p:sp>
      <p:sp>
        <p:nvSpPr>
          <p:cNvPr id="29" name="Shape 27"/>
          <p:cNvSpPr/>
          <p:nvPr/>
        </p:nvSpPr>
        <p:spPr>
          <a:xfrm>
            <a:off x="431840" y="5585103"/>
            <a:ext cx="4588788" cy="711041"/>
          </a:xfrm>
          <a:prstGeom prst="roundRect">
            <a:avLst>
              <a:gd name="adj" fmla="val 7290"/>
            </a:avLst>
          </a:prstGeom>
          <a:solidFill>
            <a:srgbClr val="003180"/>
          </a:solidFill>
          <a:ln w="7620">
            <a:solidFill>
              <a:srgbClr val="194A99"/>
            </a:solidFill>
            <a:prstDash val="solid"/>
          </a:ln>
        </p:spPr>
      </p:sp>
      <p:sp>
        <p:nvSpPr>
          <p:cNvPr id="30" name="Text 28"/>
          <p:cNvSpPr/>
          <p:nvPr/>
        </p:nvSpPr>
        <p:spPr>
          <a:xfrm>
            <a:off x="562808" y="5817156"/>
            <a:ext cx="92273" cy="246817"/>
          </a:xfrm>
          <a:prstGeom prst="rect">
            <a:avLst/>
          </a:prstGeom>
          <a:noFill/>
          <a:ln/>
        </p:spPr>
        <p:txBody>
          <a:bodyPr wrap="none" lIns="0" tIns="0" rIns="0" bIns="0" rtlCol="0" anchor="t"/>
          <a:lstStyle/>
          <a:p>
            <a:pPr marL="0" indent="0" algn="ctr">
              <a:lnSpc>
                <a:spcPts val="1900"/>
              </a:lnSpc>
              <a:buNone/>
            </a:pPr>
            <a:r>
              <a:rPr lang="en-US" sz="1200" dirty="0">
                <a:solidFill>
                  <a:srgbClr val="E2E6E9"/>
                </a:solidFill>
                <a:latin typeface="Merriweather" pitchFamily="34" charset="0"/>
                <a:ea typeface="Merriweather" pitchFamily="34" charset="-122"/>
                <a:cs typeface="Merriweather" pitchFamily="34" charset="-120"/>
              </a:rPr>
              <a:t>2</a:t>
            </a:r>
            <a:endParaRPr lang="en-US" sz="1200" dirty="0"/>
          </a:p>
        </p:txBody>
      </p:sp>
      <p:sp>
        <p:nvSpPr>
          <p:cNvPr id="31" name="Text 29"/>
          <p:cNvSpPr/>
          <p:nvPr/>
        </p:nvSpPr>
        <p:spPr>
          <a:xfrm>
            <a:off x="5143976" y="5708452"/>
            <a:ext cx="1542693" cy="192881"/>
          </a:xfrm>
          <a:prstGeom prst="rect">
            <a:avLst/>
          </a:prstGeom>
          <a:noFill/>
          <a:ln/>
        </p:spPr>
        <p:txBody>
          <a:bodyPr wrap="none" lIns="0" tIns="0" rIns="0" bIns="0" rtlCol="0" anchor="t"/>
          <a:lstStyle/>
          <a:p>
            <a:pPr marL="0" indent="0" algn="l">
              <a:lnSpc>
                <a:spcPts val="1500"/>
              </a:lnSpc>
              <a:buNone/>
            </a:pPr>
            <a:r>
              <a:rPr lang="en-US" sz="1200" dirty="0">
                <a:solidFill>
                  <a:srgbClr val="E2E6E9"/>
                </a:solidFill>
                <a:latin typeface="Merriweather" pitchFamily="34" charset="0"/>
                <a:ea typeface="Merriweather" pitchFamily="34" charset="-122"/>
                <a:cs typeface="Merriweather" pitchFamily="34" charset="-120"/>
              </a:rPr>
              <a:t>Empty Rooms</a:t>
            </a:r>
            <a:endParaRPr lang="en-US" sz="1200" dirty="0"/>
          </a:p>
        </p:txBody>
      </p:sp>
      <p:sp>
        <p:nvSpPr>
          <p:cNvPr id="32" name="Text 30"/>
          <p:cNvSpPr/>
          <p:nvPr/>
        </p:nvSpPr>
        <p:spPr>
          <a:xfrm>
            <a:off x="5143976" y="5975271"/>
            <a:ext cx="2325767" cy="197525"/>
          </a:xfrm>
          <a:prstGeom prst="rect">
            <a:avLst/>
          </a:prstGeom>
          <a:noFill/>
          <a:ln/>
        </p:spPr>
        <p:txBody>
          <a:bodyPr wrap="none" lIns="0" tIns="0" rIns="0" bIns="0" rtlCol="0" anchor="t"/>
          <a:lstStyle/>
          <a:p>
            <a:pPr marL="0" indent="0" algn="l">
              <a:lnSpc>
                <a:spcPts val="1550"/>
              </a:lnSpc>
              <a:buNone/>
            </a:pPr>
            <a:r>
              <a:rPr lang="en-US" sz="950" dirty="0">
                <a:solidFill>
                  <a:srgbClr val="E2E6E9"/>
                </a:solidFill>
                <a:latin typeface="Merriweather" pitchFamily="34" charset="0"/>
                <a:ea typeface="Merriweather" pitchFamily="34" charset="-122"/>
                <a:cs typeface="Merriweather" pitchFamily="34" charset="-120"/>
              </a:rPr>
              <a:t>Unoccupied rooms after cancellations.</a:t>
            </a:r>
            <a:endParaRPr lang="en-US" sz="950" dirty="0"/>
          </a:p>
        </p:txBody>
      </p:sp>
      <p:sp>
        <p:nvSpPr>
          <p:cNvPr id="33" name="Shape 31"/>
          <p:cNvSpPr/>
          <p:nvPr/>
        </p:nvSpPr>
        <p:spPr>
          <a:xfrm>
            <a:off x="5082302" y="6292334"/>
            <a:ext cx="9054584" cy="7620"/>
          </a:xfrm>
          <a:prstGeom prst="roundRect">
            <a:avLst>
              <a:gd name="adj" fmla="val 680245"/>
            </a:avLst>
          </a:prstGeom>
          <a:solidFill>
            <a:srgbClr val="194A99"/>
          </a:solidFill>
          <a:ln/>
        </p:spPr>
      </p:sp>
      <p:sp>
        <p:nvSpPr>
          <p:cNvPr id="34" name="Shape 32"/>
          <p:cNvSpPr/>
          <p:nvPr/>
        </p:nvSpPr>
        <p:spPr>
          <a:xfrm>
            <a:off x="431840" y="6357818"/>
            <a:ext cx="6883360" cy="711041"/>
          </a:xfrm>
          <a:prstGeom prst="roundRect">
            <a:avLst>
              <a:gd name="adj" fmla="val 7290"/>
            </a:avLst>
          </a:prstGeom>
          <a:solidFill>
            <a:srgbClr val="003180"/>
          </a:solidFill>
          <a:ln w="7620">
            <a:solidFill>
              <a:srgbClr val="194A99"/>
            </a:solidFill>
            <a:prstDash val="solid"/>
          </a:ln>
        </p:spPr>
      </p:sp>
      <p:sp>
        <p:nvSpPr>
          <p:cNvPr id="35" name="Text 33"/>
          <p:cNvSpPr/>
          <p:nvPr/>
        </p:nvSpPr>
        <p:spPr>
          <a:xfrm>
            <a:off x="562808" y="6589871"/>
            <a:ext cx="86439" cy="246817"/>
          </a:xfrm>
          <a:prstGeom prst="rect">
            <a:avLst/>
          </a:prstGeom>
          <a:noFill/>
          <a:ln/>
        </p:spPr>
        <p:txBody>
          <a:bodyPr wrap="none" lIns="0" tIns="0" rIns="0" bIns="0" rtlCol="0" anchor="t"/>
          <a:lstStyle/>
          <a:p>
            <a:pPr marL="0" indent="0" algn="ctr">
              <a:lnSpc>
                <a:spcPts val="1900"/>
              </a:lnSpc>
              <a:buNone/>
            </a:pPr>
            <a:r>
              <a:rPr lang="en-US" sz="1200" dirty="0">
                <a:solidFill>
                  <a:srgbClr val="E2E6E9"/>
                </a:solidFill>
                <a:latin typeface="Merriweather" pitchFamily="34" charset="0"/>
                <a:ea typeface="Merriweather" pitchFamily="34" charset="-122"/>
                <a:cs typeface="Merriweather" pitchFamily="34" charset="-120"/>
              </a:rPr>
              <a:t>3</a:t>
            </a:r>
            <a:endParaRPr lang="en-US" sz="1200" dirty="0"/>
          </a:p>
        </p:txBody>
      </p:sp>
      <p:sp>
        <p:nvSpPr>
          <p:cNvPr id="36" name="Text 34"/>
          <p:cNvSpPr/>
          <p:nvPr/>
        </p:nvSpPr>
        <p:spPr>
          <a:xfrm>
            <a:off x="7438549" y="6481167"/>
            <a:ext cx="1542693" cy="192881"/>
          </a:xfrm>
          <a:prstGeom prst="rect">
            <a:avLst/>
          </a:prstGeom>
          <a:noFill/>
          <a:ln/>
        </p:spPr>
        <p:txBody>
          <a:bodyPr wrap="none" lIns="0" tIns="0" rIns="0" bIns="0" rtlCol="0" anchor="t"/>
          <a:lstStyle/>
          <a:p>
            <a:pPr marL="0" indent="0" algn="l">
              <a:lnSpc>
                <a:spcPts val="1500"/>
              </a:lnSpc>
              <a:buNone/>
            </a:pPr>
            <a:r>
              <a:rPr lang="en-US" sz="1200" dirty="0">
                <a:solidFill>
                  <a:srgbClr val="E2E6E9"/>
                </a:solidFill>
                <a:latin typeface="Merriweather" pitchFamily="34" charset="0"/>
                <a:ea typeface="Merriweather" pitchFamily="34" charset="-122"/>
                <a:cs typeface="Merriweather" pitchFamily="34" charset="-120"/>
              </a:rPr>
              <a:t>Booking Trends</a:t>
            </a:r>
            <a:endParaRPr lang="en-US" sz="1200" dirty="0"/>
          </a:p>
        </p:txBody>
      </p:sp>
      <p:sp>
        <p:nvSpPr>
          <p:cNvPr id="37" name="Text 35"/>
          <p:cNvSpPr/>
          <p:nvPr/>
        </p:nvSpPr>
        <p:spPr>
          <a:xfrm>
            <a:off x="7438549" y="6747986"/>
            <a:ext cx="2415064" cy="197525"/>
          </a:xfrm>
          <a:prstGeom prst="rect">
            <a:avLst/>
          </a:prstGeom>
          <a:noFill/>
          <a:ln/>
        </p:spPr>
        <p:txBody>
          <a:bodyPr wrap="none" lIns="0" tIns="0" rIns="0" bIns="0" rtlCol="0" anchor="t"/>
          <a:lstStyle/>
          <a:p>
            <a:pPr marL="0" indent="0" algn="l">
              <a:lnSpc>
                <a:spcPts val="1550"/>
              </a:lnSpc>
              <a:buNone/>
            </a:pPr>
            <a:r>
              <a:rPr lang="en-US" sz="950" dirty="0">
                <a:solidFill>
                  <a:srgbClr val="E2E6E9"/>
                </a:solidFill>
                <a:latin typeface="Merriweather" pitchFamily="34" charset="0"/>
                <a:ea typeface="Merriweather" pitchFamily="34" charset="-122"/>
                <a:cs typeface="Merriweather" pitchFamily="34" charset="-120"/>
              </a:rPr>
              <a:t>Seasonal patterns within the same year.</a:t>
            </a:r>
            <a:endParaRPr lang="en-US" sz="950" dirty="0"/>
          </a:p>
        </p:txBody>
      </p:sp>
      <p:sp>
        <p:nvSpPr>
          <p:cNvPr id="38" name="Text 36"/>
          <p:cNvSpPr/>
          <p:nvPr/>
        </p:nvSpPr>
        <p:spPr>
          <a:xfrm>
            <a:off x="431840" y="7207687"/>
            <a:ext cx="13766721" cy="197525"/>
          </a:xfrm>
          <a:prstGeom prst="rect">
            <a:avLst/>
          </a:prstGeom>
          <a:noFill/>
          <a:ln/>
        </p:spPr>
        <p:txBody>
          <a:bodyPr wrap="none" lIns="0" tIns="0" rIns="0" bIns="0" rtlCol="0" anchor="t"/>
          <a:lstStyle/>
          <a:p>
            <a:pPr marL="0" indent="0">
              <a:lnSpc>
                <a:spcPts val="1550"/>
              </a:lnSpc>
              <a:buNone/>
            </a:pPr>
            <a:r>
              <a:rPr lang="en-US" sz="950" dirty="0">
                <a:solidFill>
                  <a:srgbClr val="E2E6E9"/>
                </a:solidFill>
                <a:latin typeface="Merriweather" pitchFamily="34" charset="0"/>
                <a:ea typeface="Merriweather" pitchFamily="34" charset="-122"/>
                <a:cs typeface="Merriweather" pitchFamily="34" charset="-120"/>
              </a:rPr>
              <a:t>These assumptions underpin our investigation into booking cancellations.</a:t>
            </a:r>
            <a:endParaRPr lang="en-US" sz="950" dirty="0"/>
          </a:p>
        </p:txBody>
      </p:sp>
      <p:sp>
        <p:nvSpPr>
          <p:cNvPr id="39" name="Shape 37"/>
          <p:cNvSpPr/>
          <p:nvPr/>
        </p:nvSpPr>
        <p:spPr>
          <a:xfrm>
            <a:off x="431840" y="7544038"/>
            <a:ext cx="2294334" cy="711041"/>
          </a:xfrm>
          <a:prstGeom prst="roundRect">
            <a:avLst>
              <a:gd name="adj" fmla="val 7290"/>
            </a:avLst>
          </a:prstGeom>
          <a:solidFill>
            <a:srgbClr val="003180"/>
          </a:solidFill>
          <a:ln w="7620">
            <a:solidFill>
              <a:srgbClr val="194A99"/>
            </a:solidFill>
            <a:prstDash val="solid"/>
          </a:ln>
        </p:spPr>
      </p:sp>
      <p:sp>
        <p:nvSpPr>
          <p:cNvPr id="40" name="Text 38"/>
          <p:cNvSpPr/>
          <p:nvPr/>
        </p:nvSpPr>
        <p:spPr>
          <a:xfrm>
            <a:off x="562808" y="7776091"/>
            <a:ext cx="67866" cy="246817"/>
          </a:xfrm>
          <a:prstGeom prst="rect">
            <a:avLst/>
          </a:prstGeom>
          <a:noFill/>
          <a:ln/>
        </p:spPr>
        <p:txBody>
          <a:bodyPr wrap="none" lIns="0" tIns="0" rIns="0" bIns="0" rtlCol="0" anchor="t"/>
          <a:lstStyle/>
          <a:p>
            <a:pPr marL="0" indent="0" algn="ctr">
              <a:lnSpc>
                <a:spcPts val="1900"/>
              </a:lnSpc>
              <a:buNone/>
            </a:pPr>
            <a:r>
              <a:rPr lang="en-US" sz="1200" dirty="0">
                <a:solidFill>
                  <a:srgbClr val="E2E6E9"/>
                </a:solidFill>
                <a:latin typeface="Merriweather" pitchFamily="34" charset="0"/>
                <a:ea typeface="Merriweather" pitchFamily="34" charset="-122"/>
                <a:cs typeface="Merriweather" pitchFamily="34" charset="-120"/>
              </a:rPr>
              <a:t>1</a:t>
            </a:r>
            <a:endParaRPr lang="en-US" sz="1200" dirty="0"/>
          </a:p>
        </p:txBody>
      </p:sp>
      <p:sp>
        <p:nvSpPr>
          <p:cNvPr id="41" name="Text 39"/>
          <p:cNvSpPr/>
          <p:nvPr/>
        </p:nvSpPr>
        <p:spPr>
          <a:xfrm>
            <a:off x="2849523" y="7667387"/>
            <a:ext cx="2091928" cy="192881"/>
          </a:xfrm>
          <a:prstGeom prst="rect">
            <a:avLst/>
          </a:prstGeom>
          <a:noFill/>
          <a:ln/>
        </p:spPr>
        <p:txBody>
          <a:bodyPr wrap="none" lIns="0" tIns="0" rIns="0" bIns="0" rtlCol="0" anchor="t"/>
          <a:lstStyle/>
          <a:p>
            <a:pPr marL="0" indent="0" algn="l">
              <a:lnSpc>
                <a:spcPts val="1500"/>
              </a:lnSpc>
              <a:buNone/>
            </a:pPr>
            <a:r>
              <a:rPr lang="en-US" sz="1200" dirty="0">
                <a:solidFill>
                  <a:srgbClr val="E2E6E9"/>
                </a:solidFill>
                <a:latin typeface="Merriweather" pitchFamily="34" charset="0"/>
                <a:ea typeface="Merriweather" pitchFamily="34" charset="-122"/>
                <a:cs typeface="Merriweather" pitchFamily="34" charset="-120"/>
              </a:rPr>
              <a:t>Guest Cancellation Reasons</a:t>
            </a:r>
            <a:endParaRPr lang="en-US" sz="1200" dirty="0"/>
          </a:p>
        </p:txBody>
      </p:sp>
      <p:sp>
        <p:nvSpPr>
          <p:cNvPr id="42" name="Text 40"/>
          <p:cNvSpPr/>
          <p:nvPr/>
        </p:nvSpPr>
        <p:spPr>
          <a:xfrm>
            <a:off x="2849523" y="7934206"/>
            <a:ext cx="2091928" cy="197525"/>
          </a:xfrm>
          <a:prstGeom prst="rect">
            <a:avLst/>
          </a:prstGeom>
          <a:noFill/>
          <a:ln/>
        </p:spPr>
        <p:txBody>
          <a:bodyPr wrap="none" lIns="0" tIns="0" rIns="0" bIns="0" rtlCol="0" anchor="t"/>
          <a:lstStyle/>
          <a:p>
            <a:pPr marL="0" indent="0" algn="l">
              <a:lnSpc>
                <a:spcPts val="1550"/>
              </a:lnSpc>
              <a:buNone/>
            </a:pPr>
            <a:r>
              <a:rPr lang="en-US" sz="950" dirty="0">
                <a:solidFill>
                  <a:srgbClr val="E2E6E9"/>
                </a:solidFill>
                <a:latin typeface="Merriweather" pitchFamily="34" charset="0"/>
                <a:ea typeface="Merriweather" pitchFamily="34" charset="-122"/>
                <a:cs typeface="Merriweather" pitchFamily="34" charset="-120"/>
              </a:rPr>
              <a:t>Factors driving cancellations.</a:t>
            </a:r>
            <a:endParaRPr lang="en-US" sz="950" dirty="0"/>
          </a:p>
        </p:txBody>
      </p:sp>
      <p:sp>
        <p:nvSpPr>
          <p:cNvPr id="43" name="Shape 41"/>
          <p:cNvSpPr/>
          <p:nvPr/>
        </p:nvSpPr>
        <p:spPr>
          <a:xfrm>
            <a:off x="2787848" y="8251269"/>
            <a:ext cx="11349037" cy="7620"/>
          </a:xfrm>
          <a:prstGeom prst="roundRect">
            <a:avLst>
              <a:gd name="adj" fmla="val 680245"/>
            </a:avLst>
          </a:prstGeom>
          <a:solidFill>
            <a:srgbClr val="194A99"/>
          </a:solidFill>
          <a:ln/>
        </p:spPr>
      </p:sp>
      <p:sp>
        <p:nvSpPr>
          <p:cNvPr id="44" name="Shape 42"/>
          <p:cNvSpPr/>
          <p:nvPr/>
        </p:nvSpPr>
        <p:spPr>
          <a:xfrm>
            <a:off x="431840" y="8316754"/>
            <a:ext cx="4588788" cy="711041"/>
          </a:xfrm>
          <a:prstGeom prst="roundRect">
            <a:avLst>
              <a:gd name="adj" fmla="val 7290"/>
            </a:avLst>
          </a:prstGeom>
          <a:solidFill>
            <a:srgbClr val="003180"/>
          </a:solidFill>
          <a:ln w="7620">
            <a:solidFill>
              <a:srgbClr val="194A99"/>
            </a:solidFill>
            <a:prstDash val="solid"/>
          </a:ln>
        </p:spPr>
      </p:sp>
      <p:sp>
        <p:nvSpPr>
          <p:cNvPr id="45" name="Text 43"/>
          <p:cNvSpPr/>
          <p:nvPr/>
        </p:nvSpPr>
        <p:spPr>
          <a:xfrm>
            <a:off x="562808" y="8548807"/>
            <a:ext cx="92273" cy="246817"/>
          </a:xfrm>
          <a:prstGeom prst="rect">
            <a:avLst/>
          </a:prstGeom>
          <a:noFill/>
          <a:ln/>
        </p:spPr>
        <p:txBody>
          <a:bodyPr wrap="none" lIns="0" tIns="0" rIns="0" bIns="0" rtlCol="0" anchor="t"/>
          <a:lstStyle/>
          <a:p>
            <a:pPr marL="0" indent="0" algn="ctr">
              <a:lnSpc>
                <a:spcPts val="1900"/>
              </a:lnSpc>
              <a:buNone/>
            </a:pPr>
            <a:r>
              <a:rPr lang="en-US" sz="1200" dirty="0">
                <a:solidFill>
                  <a:srgbClr val="E2E6E9"/>
                </a:solidFill>
                <a:latin typeface="Merriweather" pitchFamily="34" charset="0"/>
                <a:ea typeface="Merriweather" pitchFamily="34" charset="-122"/>
                <a:cs typeface="Merriweather" pitchFamily="34" charset="-120"/>
              </a:rPr>
              <a:t>2</a:t>
            </a:r>
            <a:endParaRPr lang="en-US" sz="1200" dirty="0"/>
          </a:p>
        </p:txBody>
      </p:sp>
      <p:sp>
        <p:nvSpPr>
          <p:cNvPr id="46" name="Text 44"/>
          <p:cNvSpPr/>
          <p:nvPr/>
        </p:nvSpPr>
        <p:spPr>
          <a:xfrm>
            <a:off x="5143976" y="8440103"/>
            <a:ext cx="2564844" cy="192881"/>
          </a:xfrm>
          <a:prstGeom prst="rect">
            <a:avLst/>
          </a:prstGeom>
          <a:noFill/>
          <a:ln/>
        </p:spPr>
        <p:txBody>
          <a:bodyPr wrap="none" lIns="0" tIns="0" rIns="0" bIns="0" rtlCol="0" anchor="t"/>
          <a:lstStyle/>
          <a:p>
            <a:pPr marL="0" indent="0" algn="l">
              <a:lnSpc>
                <a:spcPts val="1500"/>
              </a:lnSpc>
              <a:buNone/>
            </a:pPr>
            <a:r>
              <a:rPr lang="en-US" sz="1200" dirty="0">
                <a:solidFill>
                  <a:srgbClr val="E2E6E9"/>
                </a:solidFill>
                <a:latin typeface="Merriweather" pitchFamily="34" charset="0"/>
                <a:ea typeface="Merriweather" pitchFamily="34" charset="-122"/>
                <a:cs typeface="Merriweather" pitchFamily="34" charset="-120"/>
              </a:rPr>
              <a:t>Cancellation Reduction Strategies</a:t>
            </a:r>
            <a:endParaRPr lang="en-US" sz="1200" dirty="0"/>
          </a:p>
        </p:txBody>
      </p:sp>
      <p:sp>
        <p:nvSpPr>
          <p:cNvPr id="47" name="Text 45"/>
          <p:cNvSpPr/>
          <p:nvPr/>
        </p:nvSpPr>
        <p:spPr>
          <a:xfrm>
            <a:off x="5143976" y="8706922"/>
            <a:ext cx="2564844" cy="197525"/>
          </a:xfrm>
          <a:prstGeom prst="rect">
            <a:avLst/>
          </a:prstGeom>
          <a:noFill/>
          <a:ln/>
        </p:spPr>
        <p:txBody>
          <a:bodyPr wrap="none" lIns="0" tIns="0" rIns="0" bIns="0" rtlCol="0" anchor="t"/>
          <a:lstStyle/>
          <a:p>
            <a:pPr marL="0" indent="0" algn="l">
              <a:lnSpc>
                <a:spcPts val="1550"/>
              </a:lnSpc>
              <a:buNone/>
            </a:pPr>
            <a:r>
              <a:rPr lang="en-US" sz="950" dirty="0">
                <a:solidFill>
                  <a:srgbClr val="E2E6E9"/>
                </a:solidFill>
                <a:latin typeface="Merriweather" pitchFamily="34" charset="0"/>
                <a:ea typeface="Merriweather" pitchFamily="34" charset="-122"/>
                <a:cs typeface="Merriweather" pitchFamily="34" charset="-120"/>
              </a:rPr>
              <a:t>Minimizing cancellations.</a:t>
            </a:r>
            <a:endParaRPr lang="en-US" sz="950" dirty="0"/>
          </a:p>
        </p:txBody>
      </p:sp>
      <p:sp>
        <p:nvSpPr>
          <p:cNvPr id="48" name="Shape 46"/>
          <p:cNvSpPr/>
          <p:nvPr/>
        </p:nvSpPr>
        <p:spPr>
          <a:xfrm>
            <a:off x="5082302" y="9023985"/>
            <a:ext cx="9054584" cy="7620"/>
          </a:xfrm>
          <a:prstGeom prst="roundRect">
            <a:avLst>
              <a:gd name="adj" fmla="val 680245"/>
            </a:avLst>
          </a:prstGeom>
          <a:solidFill>
            <a:srgbClr val="194A99"/>
          </a:solidFill>
          <a:ln/>
        </p:spPr>
      </p:sp>
      <p:sp>
        <p:nvSpPr>
          <p:cNvPr id="49" name="Shape 47"/>
          <p:cNvSpPr/>
          <p:nvPr/>
        </p:nvSpPr>
        <p:spPr>
          <a:xfrm>
            <a:off x="431840" y="9089469"/>
            <a:ext cx="6883360" cy="711041"/>
          </a:xfrm>
          <a:prstGeom prst="roundRect">
            <a:avLst>
              <a:gd name="adj" fmla="val 7290"/>
            </a:avLst>
          </a:prstGeom>
          <a:solidFill>
            <a:srgbClr val="003180"/>
          </a:solidFill>
          <a:ln w="7620">
            <a:solidFill>
              <a:srgbClr val="194A99"/>
            </a:solidFill>
            <a:prstDash val="solid"/>
          </a:ln>
        </p:spPr>
      </p:sp>
      <p:sp>
        <p:nvSpPr>
          <p:cNvPr id="50" name="Text 48"/>
          <p:cNvSpPr/>
          <p:nvPr/>
        </p:nvSpPr>
        <p:spPr>
          <a:xfrm>
            <a:off x="562808" y="9321522"/>
            <a:ext cx="86439" cy="246817"/>
          </a:xfrm>
          <a:prstGeom prst="rect">
            <a:avLst/>
          </a:prstGeom>
          <a:noFill/>
          <a:ln/>
        </p:spPr>
        <p:txBody>
          <a:bodyPr wrap="none" lIns="0" tIns="0" rIns="0" bIns="0" rtlCol="0" anchor="t"/>
          <a:lstStyle/>
          <a:p>
            <a:pPr marL="0" indent="0" algn="ctr">
              <a:lnSpc>
                <a:spcPts val="1900"/>
              </a:lnSpc>
              <a:buNone/>
            </a:pPr>
            <a:r>
              <a:rPr lang="en-US" sz="1200" dirty="0">
                <a:solidFill>
                  <a:srgbClr val="E2E6E9"/>
                </a:solidFill>
                <a:latin typeface="Merriweather" pitchFamily="34" charset="0"/>
                <a:ea typeface="Merriweather" pitchFamily="34" charset="-122"/>
                <a:cs typeface="Merriweather" pitchFamily="34" charset="-120"/>
              </a:rPr>
              <a:t>3</a:t>
            </a:r>
            <a:endParaRPr lang="en-US" sz="1200" dirty="0"/>
          </a:p>
        </p:txBody>
      </p:sp>
      <p:sp>
        <p:nvSpPr>
          <p:cNvPr id="51" name="Text 49"/>
          <p:cNvSpPr/>
          <p:nvPr/>
        </p:nvSpPr>
        <p:spPr>
          <a:xfrm>
            <a:off x="7438549" y="9212818"/>
            <a:ext cx="2341007" cy="192881"/>
          </a:xfrm>
          <a:prstGeom prst="rect">
            <a:avLst/>
          </a:prstGeom>
          <a:noFill/>
          <a:ln/>
        </p:spPr>
        <p:txBody>
          <a:bodyPr wrap="none" lIns="0" tIns="0" rIns="0" bIns="0" rtlCol="0" anchor="t"/>
          <a:lstStyle/>
          <a:p>
            <a:pPr marL="0" indent="0" algn="l">
              <a:lnSpc>
                <a:spcPts val="1500"/>
              </a:lnSpc>
              <a:buNone/>
            </a:pPr>
            <a:r>
              <a:rPr lang="en-US" sz="1200" dirty="0">
                <a:solidFill>
                  <a:srgbClr val="E2E6E9"/>
                </a:solidFill>
                <a:latin typeface="Merriweather" pitchFamily="34" charset="0"/>
                <a:ea typeface="Merriweather" pitchFamily="34" charset="-122"/>
                <a:cs typeface="Merriweather" pitchFamily="34" charset="-120"/>
              </a:rPr>
              <a:t>Pricing and Offer Optimization</a:t>
            </a:r>
            <a:endParaRPr lang="en-US" sz="1200" dirty="0"/>
          </a:p>
        </p:txBody>
      </p:sp>
      <p:sp>
        <p:nvSpPr>
          <p:cNvPr id="52" name="Text 50"/>
          <p:cNvSpPr/>
          <p:nvPr/>
        </p:nvSpPr>
        <p:spPr>
          <a:xfrm>
            <a:off x="7438549" y="9479637"/>
            <a:ext cx="3074551" cy="197525"/>
          </a:xfrm>
          <a:prstGeom prst="rect">
            <a:avLst/>
          </a:prstGeom>
          <a:noFill/>
          <a:ln/>
        </p:spPr>
        <p:txBody>
          <a:bodyPr wrap="none" lIns="0" tIns="0" rIns="0" bIns="0" rtlCol="0" anchor="t"/>
          <a:lstStyle/>
          <a:p>
            <a:pPr marL="0" indent="0" algn="l">
              <a:lnSpc>
                <a:spcPts val="1550"/>
              </a:lnSpc>
              <a:buNone/>
            </a:pPr>
            <a:r>
              <a:rPr lang="en-US" sz="950" dirty="0">
                <a:solidFill>
                  <a:srgbClr val="E2E6E9"/>
                </a:solidFill>
                <a:latin typeface="Merriweather" pitchFamily="34" charset="0"/>
                <a:ea typeface="Merriweather" pitchFamily="34" charset="-122"/>
                <a:cs typeface="Merriweather" pitchFamily="34" charset="-120"/>
              </a:rPr>
              <a:t>Attracting guests through pricing and promotions.</a:t>
            </a:r>
            <a:endParaRPr lang="en-US" sz="950" dirty="0"/>
          </a:p>
        </p:txBody>
      </p:sp>
      <p:sp>
        <p:nvSpPr>
          <p:cNvPr id="53" name="Text 51"/>
          <p:cNvSpPr/>
          <p:nvPr/>
        </p:nvSpPr>
        <p:spPr>
          <a:xfrm>
            <a:off x="431840" y="9939338"/>
            <a:ext cx="13766721" cy="197525"/>
          </a:xfrm>
          <a:prstGeom prst="rect">
            <a:avLst/>
          </a:prstGeom>
          <a:noFill/>
          <a:ln/>
        </p:spPr>
        <p:txBody>
          <a:bodyPr wrap="none" lIns="0" tIns="0" rIns="0" bIns="0" rtlCol="0" anchor="t"/>
          <a:lstStyle/>
          <a:p>
            <a:pPr marL="0" indent="0">
              <a:lnSpc>
                <a:spcPts val="1550"/>
              </a:lnSpc>
              <a:buNone/>
            </a:pPr>
            <a:r>
              <a:rPr lang="en-US" sz="950" dirty="0">
                <a:solidFill>
                  <a:srgbClr val="E2E6E9"/>
                </a:solidFill>
                <a:latin typeface="Merriweather" pitchFamily="34" charset="0"/>
                <a:ea typeface="Merriweather" pitchFamily="34" charset="-122"/>
                <a:cs typeface="Merriweather" pitchFamily="34" charset="-120"/>
              </a:rPr>
              <a:t>The primary goal is to minimize cancellations, maximize room occupancy, and enhance revenue.</a:t>
            </a:r>
            <a:endParaRPr lang="en-US" sz="950" dirty="0"/>
          </a:p>
        </p:txBody>
      </p:sp>
      <p:sp>
        <p:nvSpPr>
          <p:cNvPr id="55" name="Rectangle 54">
            <a:extLst>
              <a:ext uri="{FF2B5EF4-FFF2-40B4-BE49-F238E27FC236}">
                <a16:creationId xmlns:a16="http://schemas.microsoft.com/office/drawing/2014/main" id="{CAAEABE3-0507-4759-A076-80ED38D1C9B7}"/>
              </a:ext>
            </a:extLst>
          </p:cNvPr>
          <p:cNvSpPr/>
          <p:nvPr/>
        </p:nvSpPr>
        <p:spPr>
          <a:xfrm>
            <a:off x="12871048" y="7824486"/>
            <a:ext cx="1632030" cy="2546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806410" y="633532"/>
            <a:ext cx="7681436" cy="719971"/>
          </a:xfrm>
          <a:prstGeom prst="rect">
            <a:avLst/>
          </a:prstGeom>
          <a:noFill/>
          <a:ln/>
        </p:spPr>
        <p:txBody>
          <a:bodyPr wrap="none" lIns="0" tIns="0" rIns="0" bIns="0" rtlCol="0" anchor="t"/>
          <a:lstStyle/>
          <a:p>
            <a:pPr marL="0" indent="0">
              <a:lnSpc>
                <a:spcPts val="5650"/>
              </a:lnSpc>
              <a:buNone/>
            </a:pPr>
            <a:r>
              <a:rPr lang="en-US" sz="4500" dirty="0">
                <a:solidFill>
                  <a:srgbClr val="F5F0F0"/>
                </a:solidFill>
                <a:latin typeface="Merriweather" pitchFamily="34" charset="0"/>
                <a:ea typeface="Merriweather" pitchFamily="34" charset="-122"/>
                <a:cs typeface="Merriweather" pitchFamily="34" charset="-120"/>
              </a:rPr>
              <a:t>Data Visualization Insights</a:t>
            </a:r>
            <a:endParaRPr lang="en-US" sz="4500" dirty="0"/>
          </a:p>
        </p:txBody>
      </p:sp>
      <p:sp>
        <p:nvSpPr>
          <p:cNvPr id="4" name="Text 1"/>
          <p:cNvSpPr/>
          <p:nvPr/>
        </p:nvSpPr>
        <p:spPr>
          <a:xfrm>
            <a:off x="806410" y="6018014"/>
            <a:ext cx="3710464" cy="359926"/>
          </a:xfrm>
          <a:prstGeom prst="rect">
            <a:avLst/>
          </a:prstGeom>
          <a:noFill/>
          <a:ln/>
        </p:spPr>
        <p:txBody>
          <a:bodyPr wrap="none" lIns="0" tIns="0" rIns="0" bIns="0" rtlCol="0" anchor="t"/>
          <a:lstStyle/>
          <a:p>
            <a:pPr marL="0" indent="0" algn="l">
              <a:lnSpc>
                <a:spcPts val="2800"/>
              </a:lnSpc>
              <a:buNone/>
            </a:pPr>
            <a:r>
              <a:rPr lang="en-US" sz="2250" dirty="0">
                <a:solidFill>
                  <a:srgbClr val="E2E6E9"/>
                </a:solidFill>
                <a:latin typeface="Merriweather" pitchFamily="34" charset="0"/>
                <a:ea typeface="Merriweather" pitchFamily="34" charset="-122"/>
                <a:cs typeface="Merriweather" pitchFamily="34" charset="-120"/>
              </a:rPr>
              <a:t>Overall Cancellation Rates</a:t>
            </a:r>
            <a:endParaRPr lang="en-US" sz="2250" dirty="0"/>
          </a:p>
        </p:txBody>
      </p:sp>
      <p:sp>
        <p:nvSpPr>
          <p:cNvPr id="5" name="Text 2"/>
          <p:cNvSpPr/>
          <p:nvPr/>
        </p:nvSpPr>
        <p:spPr>
          <a:xfrm>
            <a:off x="806410" y="6516172"/>
            <a:ext cx="6336030" cy="368618"/>
          </a:xfrm>
          <a:prstGeom prst="rect">
            <a:avLst/>
          </a:prstGeom>
          <a:noFill/>
          <a:ln/>
        </p:spPr>
        <p:txBody>
          <a:bodyPr wrap="none" lIns="0" tIns="0" rIns="0" bIns="0" rtlCol="0" anchor="t"/>
          <a:lstStyle/>
          <a:p>
            <a:pPr marL="0" indent="0" algn="l">
              <a:lnSpc>
                <a:spcPts val="2900"/>
              </a:lnSpc>
              <a:buNone/>
            </a:pPr>
            <a:r>
              <a:rPr lang="en-US" sz="1800" dirty="0">
                <a:solidFill>
                  <a:srgbClr val="E2E6E9"/>
                </a:solidFill>
                <a:latin typeface="Merriweather" pitchFamily="34" charset="0"/>
                <a:ea typeface="Merriweather" pitchFamily="34" charset="-122"/>
                <a:cs typeface="Merriweather" pitchFamily="34" charset="-120"/>
              </a:rPr>
              <a:t>Industry average is 40%.</a:t>
            </a:r>
            <a:endParaRPr lang="en-US" sz="1800" dirty="0"/>
          </a:p>
        </p:txBody>
      </p:sp>
      <p:sp>
        <p:nvSpPr>
          <p:cNvPr id="6" name="Text 3"/>
          <p:cNvSpPr/>
          <p:nvPr/>
        </p:nvSpPr>
        <p:spPr>
          <a:xfrm>
            <a:off x="806410" y="7023021"/>
            <a:ext cx="6336030" cy="368618"/>
          </a:xfrm>
          <a:prstGeom prst="rect">
            <a:avLst/>
          </a:prstGeom>
          <a:noFill/>
          <a:ln/>
        </p:spPr>
        <p:txBody>
          <a:bodyPr wrap="none" lIns="0" tIns="0" rIns="0" bIns="0" rtlCol="0" anchor="t"/>
          <a:lstStyle/>
          <a:p>
            <a:pPr marL="0" indent="0" algn="l">
              <a:lnSpc>
                <a:spcPts val="2900"/>
              </a:lnSpc>
              <a:buNone/>
            </a:pPr>
            <a:r>
              <a:rPr lang="en-US" sz="1800" dirty="0">
                <a:solidFill>
                  <a:srgbClr val="E2E6E9"/>
                </a:solidFill>
                <a:latin typeface="Merriweather" pitchFamily="34" charset="0"/>
                <a:ea typeface="Merriweather" pitchFamily="34" charset="-122"/>
                <a:cs typeface="Merriweather" pitchFamily="34" charset="-120"/>
              </a:rPr>
              <a:t>Hotel cancellation rate is 37%.</a:t>
            </a:r>
            <a:endParaRPr lang="en-US" sz="1800" dirty="0"/>
          </a:p>
        </p:txBody>
      </p:sp>
      <p:sp>
        <p:nvSpPr>
          <p:cNvPr id="7" name="Text 4"/>
          <p:cNvSpPr/>
          <p:nvPr/>
        </p:nvSpPr>
        <p:spPr>
          <a:xfrm>
            <a:off x="806410" y="7529870"/>
            <a:ext cx="6336030" cy="368618"/>
          </a:xfrm>
          <a:prstGeom prst="rect">
            <a:avLst/>
          </a:prstGeom>
          <a:noFill/>
          <a:ln/>
        </p:spPr>
        <p:txBody>
          <a:bodyPr wrap="none" lIns="0" tIns="0" rIns="0" bIns="0" rtlCol="0" anchor="t"/>
          <a:lstStyle/>
          <a:p>
            <a:pPr marL="0" indent="0" algn="l">
              <a:lnSpc>
                <a:spcPts val="2900"/>
              </a:lnSpc>
              <a:buNone/>
            </a:pPr>
            <a:endParaRPr lang="en-US" sz="1800" dirty="0"/>
          </a:p>
        </p:txBody>
      </p:sp>
      <p:sp>
        <p:nvSpPr>
          <p:cNvPr id="9" name="Text 5"/>
          <p:cNvSpPr/>
          <p:nvPr/>
        </p:nvSpPr>
        <p:spPr>
          <a:xfrm>
            <a:off x="7487960" y="6018014"/>
            <a:ext cx="3411617" cy="359926"/>
          </a:xfrm>
          <a:prstGeom prst="rect">
            <a:avLst/>
          </a:prstGeom>
          <a:noFill/>
          <a:ln/>
        </p:spPr>
        <p:txBody>
          <a:bodyPr wrap="none" lIns="0" tIns="0" rIns="0" bIns="0" rtlCol="0" anchor="t"/>
          <a:lstStyle/>
          <a:p>
            <a:pPr marL="0" indent="0" algn="l">
              <a:lnSpc>
                <a:spcPts val="2800"/>
              </a:lnSpc>
              <a:buNone/>
            </a:pPr>
            <a:r>
              <a:rPr lang="en-US" sz="2250" dirty="0">
                <a:solidFill>
                  <a:srgbClr val="E2E6E9"/>
                </a:solidFill>
                <a:latin typeface="Merriweather" pitchFamily="34" charset="0"/>
                <a:ea typeface="Merriweather" pitchFamily="34" charset="-122"/>
                <a:cs typeface="Merriweather" pitchFamily="34" charset="-120"/>
              </a:rPr>
              <a:t>City vs. Resort Bookings</a:t>
            </a:r>
            <a:endParaRPr lang="en-US" sz="2250" dirty="0"/>
          </a:p>
        </p:txBody>
      </p:sp>
      <p:sp>
        <p:nvSpPr>
          <p:cNvPr id="10" name="Text 6"/>
          <p:cNvSpPr/>
          <p:nvPr/>
        </p:nvSpPr>
        <p:spPr>
          <a:xfrm>
            <a:off x="7487960" y="6516172"/>
            <a:ext cx="6336030" cy="368618"/>
          </a:xfrm>
          <a:prstGeom prst="rect">
            <a:avLst/>
          </a:prstGeom>
          <a:noFill/>
          <a:ln/>
        </p:spPr>
        <p:txBody>
          <a:bodyPr wrap="none" lIns="0" tIns="0" rIns="0" bIns="0" rtlCol="0" anchor="t"/>
          <a:lstStyle/>
          <a:p>
            <a:pPr marL="0" indent="0" algn="l">
              <a:lnSpc>
                <a:spcPts val="2900"/>
              </a:lnSpc>
              <a:buNone/>
            </a:pPr>
            <a:r>
              <a:rPr lang="en-US" sz="1800" dirty="0">
                <a:solidFill>
                  <a:srgbClr val="E2E6E9"/>
                </a:solidFill>
                <a:latin typeface="Merriweather" pitchFamily="34" charset="0"/>
                <a:ea typeface="Merriweather" pitchFamily="34" charset="-122"/>
                <a:cs typeface="Merriweather" pitchFamily="34" charset="-120"/>
              </a:rPr>
              <a:t>City hotels have higher booking volume.</a:t>
            </a:r>
            <a:endParaRPr lang="en-US" sz="1800" dirty="0"/>
          </a:p>
        </p:txBody>
      </p:sp>
      <p:sp>
        <p:nvSpPr>
          <p:cNvPr id="11" name="Text 7"/>
          <p:cNvSpPr/>
          <p:nvPr/>
        </p:nvSpPr>
        <p:spPr>
          <a:xfrm>
            <a:off x="7487960" y="7023021"/>
            <a:ext cx="6336030" cy="368618"/>
          </a:xfrm>
          <a:prstGeom prst="rect">
            <a:avLst/>
          </a:prstGeom>
          <a:noFill/>
          <a:ln/>
        </p:spPr>
        <p:txBody>
          <a:bodyPr wrap="none" lIns="0" tIns="0" rIns="0" bIns="0" rtlCol="0" anchor="t"/>
          <a:lstStyle/>
          <a:p>
            <a:pPr marL="0" indent="0" algn="l">
              <a:lnSpc>
                <a:spcPts val="2900"/>
              </a:lnSpc>
              <a:buNone/>
            </a:pPr>
            <a:r>
              <a:rPr lang="en-US" sz="1800" dirty="0">
                <a:solidFill>
                  <a:srgbClr val="E2E6E9"/>
                </a:solidFill>
                <a:latin typeface="Merriweather" pitchFamily="34" charset="0"/>
                <a:ea typeface="Merriweather" pitchFamily="34" charset="-122"/>
                <a:cs typeface="Merriweather" pitchFamily="34" charset="-120"/>
              </a:rPr>
              <a:t>Resort hotels have lower cancellation rates.</a:t>
            </a:r>
            <a:endParaRPr lang="en-US" sz="1800" dirty="0"/>
          </a:p>
        </p:txBody>
      </p:sp>
      <p:pic>
        <p:nvPicPr>
          <p:cNvPr id="13" name="Content Placeholder 5">
            <a:extLst>
              <a:ext uri="{FF2B5EF4-FFF2-40B4-BE49-F238E27FC236}">
                <a16:creationId xmlns:a16="http://schemas.microsoft.com/office/drawing/2014/main" id="{30D495F4-553F-41B6-B5F9-C8353C77D990}"/>
              </a:ext>
            </a:extLst>
          </p:cNvPr>
          <p:cNvPicPr/>
          <p:nvPr/>
        </p:nvPicPr>
        <p:blipFill>
          <a:blip r:embed="rId3"/>
          <a:stretch>
            <a:fillRect/>
          </a:stretch>
        </p:blipFill>
        <p:spPr>
          <a:xfrm>
            <a:off x="978947" y="1814274"/>
            <a:ext cx="5056094" cy="3682884"/>
          </a:xfrm>
          <a:prstGeom prst="rect">
            <a:avLst/>
          </a:prstGeom>
        </p:spPr>
      </p:pic>
      <p:pic>
        <p:nvPicPr>
          <p:cNvPr id="14" name="Content Placeholder 5">
            <a:extLst>
              <a:ext uri="{FF2B5EF4-FFF2-40B4-BE49-F238E27FC236}">
                <a16:creationId xmlns:a16="http://schemas.microsoft.com/office/drawing/2014/main" id="{DC9E8AB8-D54C-4B35-984E-C36B5CABEA08}"/>
              </a:ext>
            </a:extLst>
          </p:cNvPr>
          <p:cNvPicPr/>
          <p:nvPr/>
        </p:nvPicPr>
        <p:blipFill>
          <a:blip r:embed="rId4"/>
          <a:stretch>
            <a:fillRect/>
          </a:stretch>
        </p:blipFill>
        <p:spPr>
          <a:xfrm>
            <a:off x="8122025" y="1925080"/>
            <a:ext cx="5615490" cy="3572078"/>
          </a:xfrm>
          <a:prstGeom prst="rect">
            <a:avLst/>
          </a:prstGeom>
        </p:spPr>
      </p:pic>
      <p:sp>
        <p:nvSpPr>
          <p:cNvPr id="12" name="Rectangle 11">
            <a:extLst>
              <a:ext uri="{FF2B5EF4-FFF2-40B4-BE49-F238E27FC236}">
                <a16:creationId xmlns:a16="http://schemas.microsoft.com/office/drawing/2014/main" id="{EFFFBDF5-C52A-42C5-BABD-0FE053C37431}"/>
              </a:ext>
            </a:extLst>
          </p:cNvPr>
          <p:cNvSpPr/>
          <p:nvPr/>
        </p:nvSpPr>
        <p:spPr>
          <a:xfrm>
            <a:off x="12871048" y="7824486"/>
            <a:ext cx="1632030" cy="2546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3" name="Text 0"/>
          <p:cNvSpPr/>
          <p:nvPr/>
        </p:nvSpPr>
        <p:spPr>
          <a:xfrm>
            <a:off x="6209586" y="778073"/>
            <a:ext cx="6304836" cy="645676"/>
          </a:xfrm>
          <a:prstGeom prst="rect">
            <a:avLst/>
          </a:prstGeom>
          <a:noFill/>
          <a:ln/>
        </p:spPr>
        <p:txBody>
          <a:bodyPr wrap="none" lIns="0" tIns="0" rIns="0" bIns="0" rtlCol="0" anchor="t"/>
          <a:lstStyle/>
          <a:p>
            <a:pPr marL="0" indent="0">
              <a:lnSpc>
                <a:spcPts val="5050"/>
              </a:lnSpc>
              <a:buNone/>
            </a:pPr>
            <a:r>
              <a:rPr lang="en-US" sz="4050" dirty="0">
                <a:solidFill>
                  <a:srgbClr val="F5F0F0"/>
                </a:solidFill>
                <a:latin typeface="Merriweather" pitchFamily="34" charset="0"/>
                <a:ea typeface="Merriweather" pitchFamily="34" charset="-122"/>
                <a:cs typeface="Merriweather" pitchFamily="34" charset="-120"/>
              </a:rPr>
              <a:t>ADR Trends and Impacts</a:t>
            </a:r>
            <a:endParaRPr lang="en-US" sz="4050" dirty="0"/>
          </a:p>
        </p:txBody>
      </p:sp>
      <p:sp>
        <p:nvSpPr>
          <p:cNvPr id="4" name="Text 1"/>
          <p:cNvSpPr/>
          <p:nvPr/>
        </p:nvSpPr>
        <p:spPr>
          <a:xfrm>
            <a:off x="6209586" y="1733669"/>
            <a:ext cx="7697629" cy="330637"/>
          </a:xfrm>
          <a:prstGeom prst="rect">
            <a:avLst/>
          </a:prstGeom>
          <a:noFill/>
          <a:ln/>
        </p:spPr>
        <p:txBody>
          <a:bodyPr wrap="none" lIns="0" tIns="0" rIns="0" bIns="0" rtlCol="0" anchor="t"/>
          <a:lstStyle/>
          <a:p>
            <a:pPr marL="0" indent="0">
              <a:lnSpc>
                <a:spcPts val="2600"/>
              </a:lnSpc>
              <a:buNone/>
            </a:pPr>
            <a:r>
              <a:rPr lang="en-US" sz="1600" dirty="0">
                <a:solidFill>
                  <a:srgbClr val="E2E6E9"/>
                </a:solidFill>
                <a:latin typeface="Merriweather" pitchFamily="34" charset="0"/>
                <a:ea typeface="Merriweather" pitchFamily="34" charset="-122"/>
                <a:cs typeface="Merriweather" pitchFamily="34" charset="-120"/>
              </a:rPr>
              <a:t>Average daily rate (ADR) fluctuations provide insights for optimization.</a:t>
            </a:r>
            <a:endParaRPr lang="en-US" sz="1600" dirty="0"/>
          </a:p>
        </p:txBody>
      </p:sp>
      <p:sp>
        <p:nvSpPr>
          <p:cNvPr id="5" name="Text 2"/>
          <p:cNvSpPr/>
          <p:nvPr/>
        </p:nvSpPr>
        <p:spPr>
          <a:xfrm>
            <a:off x="6209586" y="2296716"/>
            <a:ext cx="7697629" cy="330637"/>
          </a:xfrm>
          <a:prstGeom prst="rect">
            <a:avLst/>
          </a:prstGeom>
          <a:noFill/>
          <a:ln/>
        </p:spPr>
        <p:txBody>
          <a:bodyPr wrap="none" lIns="0" tIns="0" rIns="0" bIns="0" rtlCol="0" anchor="t"/>
          <a:lstStyle/>
          <a:p>
            <a:pPr marL="0" indent="0">
              <a:lnSpc>
                <a:spcPts val="2600"/>
              </a:lnSpc>
              <a:buNone/>
            </a:pPr>
            <a:r>
              <a:rPr lang="en-US" sz="1600" dirty="0">
                <a:solidFill>
                  <a:srgbClr val="E2E6E9"/>
                </a:solidFill>
                <a:latin typeface="Merriweather" pitchFamily="34" charset="0"/>
                <a:ea typeface="Merriweather" pitchFamily="34" charset="-122"/>
                <a:cs typeface="Merriweather" pitchFamily="34" charset="-120"/>
              </a:rPr>
              <a:t>City and resort hotels show distinct pricing patterns.</a:t>
            </a:r>
            <a:endParaRPr lang="en-US" sz="1600" dirty="0"/>
          </a:p>
        </p:txBody>
      </p:sp>
      <p:sp>
        <p:nvSpPr>
          <p:cNvPr id="6" name="Text 3"/>
          <p:cNvSpPr/>
          <p:nvPr/>
        </p:nvSpPr>
        <p:spPr>
          <a:xfrm>
            <a:off x="6209586" y="2962989"/>
            <a:ext cx="3693795" cy="681871"/>
          </a:xfrm>
          <a:prstGeom prst="rect">
            <a:avLst/>
          </a:prstGeom>
          <a:noFill/>
          <a:ln/>
        </p:spPr>
        <p:txBody>
          <a:bodyPr wrap="none" lIns="0" tIns="0" rIns="0" bIns="0" rtlCol="0" anchor="t"/>
          <a:lstStyle/>
          <a:p>
            <a:pPr marL="0" indent="0" algn="ctr">
              <a:lnSpc>
                <a:spcPts val="5350"/>
              </a:lnSpc>
              <a:buNone/>
            </a:pPr>
            <a:r>
              <a:rPr lang="en-US" sz="5350" dirty="0">
                <a:solidFill>
                  <a:srgbClr val="E2E6E9"/>
                </a:solidFill>
                <a:latin typeface="Merriweather" pitchFamily="34" charset="0"/>
                <a:ea typeface="Merriweather" pitchFamily="34" charset="-122"/>
                <a:cs typeface="Merriweather" pitchFamily="34" charset="-120"/>
              </a:rPr>
              <a:t>20</a:t>
            </a:r>
            <a:endParaRPr lang="en-US" sz="5350" dirty="0"/>
          </a:p>
        </p:txBody>
      </p:sp>
      <p:sp>
        <p:nvSpPr>
          <p:cNvPr id="7" name="Text 4"/>
          <p:cNvSpPr/>
          <p:nvPr/>
        </p:nvSpPr>
        <p:spPr>
          <a:xfrm>
            <a:off x="6765012" y="3902988"/>
            <a:ext cx="2582942" cy="322778"/>
          </a:xfrm>
          <a:prstGeom prst="rect">
            <a:avLst/>
          </a:prstGeom>
          <a:noFill/>
          <a:ln/>
        </p:spPr>
        <p:txBody>
          <a:bodyPr wrap="none" lIns="0" tIns="0" rIns="0" bIns="0" rtlCol="0" anchor="t"/>
          <a:lstStyle/>
          <a:p>
            <a:pPr marL="0" indent="0" algn="ctr">
              <a:lnSpc>
                <a:spcPts val="2500"/>
              </a:lnSpc>
              <a:buNone/>
            </a:pPr>
            <a:r>
              <a:rPr lang="en-US" sz="2000" dirty="0">
                <a:solidFill>
                  <a:srgbClr val="E2E6E9"/>
                </a:solidFill>
                <a:latin typeface="Merriweather" pitchFamily="34" charset="0"/>
                <a:ea typeface="Merriweather" pitchFamily="34" charset="-122"/>
                <a:cs typeface="Merriweather" pitchFamily="34" charset="-120"/>
              </a:rPr>
              <a:t>Percent Increase</a:t>
            </a:r>
            <a:endParaRPr lang="en-US" sz="2000" dirty="0"/>
          </a:p>
        </p:txBody>
      </p:sp>
      <p:sp>
        <p:nvSpPr>
          <p:cNvPr id="8" name="Text 5"/>
          <p:cNvSpPr/>
          <p:nvPr/>
        </p:nvSpPr>
        <p:spPr>
          <a:xfrm>
            <a:off x="6209586" y="4349710"/>
            <a:ext cx="3693795" cy="330637"/>
          </a:xfrm>
          <a:prstGeom prst="rect">
            <a:avLst/>
          </a:prstGeom>
          <a:noFill/>
          <a:ln/>
        </p:spPr>
        <p:txBody>
          <a:bodyPr wrap="none" lIns="0" tIns="0" rIns="0" bIns="0" rtlCol="0" anchor="t"/>
          <a:lstStyle/>
          <a:p>
            <a:pPr marL="0" indent="0" algn="ctr">
              <a:lnSpc>
                <a:spcPts val="2600"/>
              </a:lnSpc>
              <a:buNone/>
            </a:pPr>
            <a:r>
              <a:rPr lang="en-US" sz="1600" dirty="0">
                <a:solidFill>
                  <a:srgbClr val="E2E6E9"/>
                </a:solidFill>
                <a:latin typeface="Merriweather" pitchFamily="34" charset="0"/>
                <a:ea typeface="Merriweather" pitchFamily="34" charset="-122"/>
                <a:cs typeface="Merriweather" pitchFamily="34" charset="-120"/>
              </a:rPr>
              <a:t>Weekend ADRs for both types.</a:t>
            </a:r>
            <a:endParaRPr lang="en-US" sz="1600" dirty="0"/>
          </a:p>
        </p:txBody>
      </p:sp>
      <p:sp>
        <p:nvSpPr>
          <p:cNvPr id="9" name="Text 6"/>
          <p:cNvSpPr/>
          <p:nvPr/>
        </p:nvSpPr>
        <p:spPr>
          <a:xfrm>
            <a:off x="10213300" y="2962989"/>
            <a:ext cx="3693914" cy="681871"/>
          </a:xfrm>
          <a:prstGeom prst="rect">
            <a:avLst/>
          </a:prstGeom>
          <a:noFill/>
          <a:ln/>
        </p:spPr>
        <p:txBody>
          <a:bodyPr wrap="none" lIns="0" tIns="0" rIns="0" bIns="0" rtlCol="0" anchor="t"/>
          <a:lstStyle/>
          <a:p>
            <a:pPr marL="0" indent="0" algn="ctr">
              <a:lnSpc>
                <a:spcPts val="5350"/>
              </a:lnSpc>
              <a:buNone/>
            </a:pPr>
            <a:r>
              <a:rPr lang="en-US" sz="5350" dirty="0">
                <a:solidFill>
                  <a:srgbClr val="E2E6E9"/>
                </a:solidFill>
                <a:latin typeface="Merriweather" pitchFamily="34" charset="0"/>
                <a:ea typeface="Merriweather" pitchFamily="34" charset="-122"/>
                <a:cs typeface="Merriweather" pitchFamily="34" charset="-120"/>
              </a:rPr>
              <a:t>$250</a:t>
            </a:r>
            <a:endParaRPr lang="en-US" sz="5350" dirty="0"/>
          </a:p>
        </p:txBody>
      </p:sp>
      <p:sp>
        <p:nvSpPr>
          <p:cNvPr id="10" name="Text 7"/>
          <p:cNvSpPr/>
          <p:nvPr/>
        </p:nvSpPr>
        <p:spPr>
          <a:xfrm>
            <a:off x="10768727" y="3902988"/>
            <a:ext cx="2582942" cy="322778"/>
          </a:xfrm>
          <a:prstGeom prst="rect">
            <a:avLst/>
          </a:prstGeom>
          <a:noFill/>
          <a:ln/>
        </p:spPr>
        <p:txBody>
          <a:bodyPr wrap="none" lIns="0" tIns="0" rIns="0" bIns="0" rtlCol="0" anchor="t"/>
          <a:lstStyle/>
          <a:p>
            <a:pPr marL="0" indent="0" algn="ctr">
              <a:lnSpc>
                <a:spcPts val="2500"/>
              </a:lnSpc>
              <a:buNone/>
            </a:pPr>
            <a:r>
              <a:rPr lang="en-US" sz="2000" dirty="0">
                <a:solidFill>
                  <a:srgbClr val="E2E6E9"/>
                </a:solidFill>
                <a:latin typeface="Merriweather" pitchFamily="34" charset="0"/>
                <a:ea typeface="Merriweather" pitchFamily="34" charset="-122"/>
                <a:cs typeface="Merriweather" pitchFamily="34" charset="-120"/>
              </a:rPr>
              <a:t>Peak ADR</a:t>
            </a:r>
            <a:endParaRPr lang="en-US" sz="2000" dirty="0"/>
          </a:p>
        </p:txBody>
      </p:sp>
      <p:sp>
        <p:nvSpPr>
          <p:cNvPr id="11" name="Text 8"/>
          <p:cNvSpPr/>
          <p:nvPr/>
        </p:nvSpPr>
        <p:spPr>
          <a:xfrm>
            <a:off x="10213300" y="4349710"/>
            <a:ext cx="3693914" cy="330637"/>
          </a:xfrm>
          <a:prstGeom prst="rect">
            <a:avLst/>
          </a:prstGeom>
          <a:noFill/>
          <a:ln/>
        </p:spPr>
        <p:txBody>
          <a:bodyPr wrap="none" lIns="0" tIns="0" rIns="0" bIns="0" rtlCol="0" anchor="t"/>
          <a:lstStyle/>
          <a:p>
            <a:pPr marL="0" indent="0" algn="ctr">
              <a:lnSpc>
                <a:spcPts val="2600"/>
              </a:lnSpc>
              <a:buNone/>
            </a:pPr>
            <a:r>
              <a:rPr lang="en-US" sz="1600" dirty="0">
                <a:solidFill>
                  <a:srgbClr val="E2E6E9"/>
                </a:solidFill>
                <a:latin typeface="Merriweather" pitchFamily="34" charset="0"/>
                <a:ea typeface="Merriweather" pitchFamily="34" charset="-122"/>
                <a:cs typeface="Merriweather" pitchFamily="34" charset="-120"/>
              </a:rPr>
              <a:t>Resort hotels during holidays.</a:t>
            </a:r>
            <a:endParaRPr lang="en-US" sz="1600" dirty="0"/>
          </a:p>
        </p:txBody>
      </p:sp>
      <p:sp>
        <p:nvSpPr>
          <p:cNvPr id="12" name="Text 9"/>
          <p:cNvSpPr/>
          <p:nvPr/>
        </p:nvSpPr>
        <p:spPr>
          <a:xfrm>
            <a:off x="6209586" y="5403413"/>
            <a:ext cx="3693795" cy="681871"/>
          </a:xfrm>
          <a:prstGeom prst="rect">
            <a:avLst/>
          </a:prstGeom>
          <a:noFill/>
          <a:ln/>
        </p:spPr>
        <p:txBody>
          <a:bodyPr wrap="none" lIns="0" tIns="0" rIns="0" bIns="0" rtlCol="0" anchor="t"/>
          <a:lstStyle/>
          <a:p>
            <a:pPr marL="0" indent="0" algn="ctr">
              <a:lnSpc>
                <a:spcPts val="5350"/>
              </a:lnSpc>
              <a:buNone/>
            </a:pPr>
            <a:r>
              <a:rPr lang="en-US" sz="5350" dirty="0">
                <a:solidFill>
                  <a:srgbClr val="E2E6E9"/>
                </a:solidFill>
                <a:latin typeface="Merriweather" pitchFamily="34" charset="0"/>
                <a:ea typeface="Merriweather" pitchFamily="34" charset="-122"/>
                <a:cs typeface="Merriweather" pitchFamily="34" charset="-120"/>
              </a:rPr>
              <a:t>2016</a:t>
            </a:r>
            <a:endParaRPr lang="en-US" sz="5350" dirty="0"/>
          </a:p>
        </p:txBody>
      </p:sp>
      <p:sp>
        <p:nvSpPr>
          <p:cNvPr id="13" name="Text 10"/>
          <p:cNvSpPr/>
          <p:nvPr/>
        </p:nvSpPr>
        <p:spPr>
          <a:xfrm>
            <a:off x="6765012" y="6343412"/>
            <a:ext cx="2582942" cy="322778"/>
          </a:xfrm>
          <a:prstGeom prst="rect">
            <a:avLst/>
          </a:prstGeom>
          <a:noFill/>
          <a:ln/>
        </p:spPr>
        <p:txBody>
          <a:bodyPr wrap="none" lIns="0" tIns="0" rIns="0" bIns="0" rtlCol="0" anchor="t"/>
          <a:lstStyle/>
          <a:p>
            <a:pPr marL="0" indent="0" algn="ctr">
              <a:lnSpc>
                <a:spcPts val="2500"/>
              </a:lnSpc>
              <a:buNone/>
            </a:pPr>
            <a:r>
              <a:rPr lang="en-US" sz="2000" dirty="0">
                <a:solidFill>
                  <a:srgbClr val="E2E6E9"/>
                </a:solidFill>
                <a:latin typeface="Merriweather" pitchFamily="34" charset="0"/>
                <a:ea typeface="Merriweather" pitchFamily="34" charset="-122"/>
                <a:cs typeface="Merriweather" pitchFamily="34" charset="-120"/>
              </a:rPr>
              <a:t>Stable Pricing</a:t>
            </a:r>
            <a:endParaRPr lang="en-US" sz="2000" dirty="0"/>
          </a:p>
        </p:txBody>
      </p:sp>
      <p:sp>
        <p:nvSpPr>
          <p:cNvPr id="14" name="Text 11"/>
          <p:cNvSpPr/>
          <p:nvPr/>
        </p:nvSpPr>
        <p:spPr>
          <a:xfrm>
            <a:off x="6209586" y="6790134"/>
            <a:ext cx="3693795" cy="661273"/>
          </a:xfrm>
          <a:prstGeom prst="rect">
            <a:avLst/>
          </a:prstGeom>
          <a:noFill/>
          <a:ln/>
        </p:spPr>
        <p:txBody>
          <a:bodyPr wrap="square" lIns="0" tIns="0" rIns="0" bIns="0" rtlCol="0" anchor="t"/>
          <a:lstStyle/>
          <a:p>
            <a:pPr marL="0" indent="0" algn="ctr">
              <a:lnSpc>
                <a:spcPts val="2600"/>
              </a:lnSpc>
              <a:buNone/>
            </a:pPr>
            <a:r>
              <a:rPr lang="en-US" sz="1600" dirty="0">
                <a:solidFill>
                  <a:srgbClr val="E2E6E9"/>
                </a:solidFill>
                <a:latin typeface="Merriweather" pitchFamily="34" charset="0"/>
                <a:ea typeface="Merriweather" pitchFamily="34" charset="-122"/>
                <a:cs typeface="Merriweather" pitchFamily="34" charset="-120"/>
              </a:rPr>
              <a:t>City hotels demonstrate consistent rates.</a:t>
            </a:r>
            <a:endParaRPr lang="en-US" sz="1600" dirty="0"/>
          </a:p>
        </p:txBody>
      </p:sp>
      <p:sp>
        <p:nvSpPr>
          <p:cNvPr id="15" name="Text 12"/>
          <p:cNvSpPr/>
          <p:nvPr/>
        </p:nvSpPr>
        <p:spPr>
          <a:xfrm>
            <a:off x="10213300" y="5403413"/>
            <a:ext cx="3693914" cy="681871"/>
          </a:xfrm>
          <a:prstGeom prst="rect">
            <a:avLst/>
          </a:prstGeom>
          <a:noFill/>
          <a:ln/>
        </p:spPr>
        <p:txBody>
          <a:bodyPr wrap="none" lIns="0" tIns="0" rIns="0" bIns="0" rtlCol="0" anchor="t"/>
          <a:lstStyle/>
          <a:p>
            <a:pPr marL="0" indent="0" algn="ctr">
              <a:lnSpc>
                <a:spcPts val="5350"/>
              </a:lnSpc>
              <a:buNone/>
            </a:pPr>
            <a:r>
              <a:rPr lang="en-US" sz="5350" dirty="0">
                <a:solidFill>
                  <a:srgbClr val="E2E6E9"/>
                </a:solidFill>
                <a:latin typeface="Merriweather" pitchFamily="34" charset="0"/>
                <a:ea typeface="Merriweather" pitchFamily="34" charset="-122"/>
                <a:cs typeface="Merriweather" pitchFamily="34" charset="-120"/>
              </a:rPr>
              <a:t>15</a:t>
            </a:r>
            <a:endParaRPr lang="en-US" sz="5350" dirty="0"/>
          </a:p>
        </p:txBody>
      </p:sp>
      <p:sp>
        <p:nvSpPr>
          <p:cNvPr id="16" name="Text 13"/>
          <p:cNvSpPr/>
          <p:nvPr/>
        </p:nvSpPr>
        <p:spPr>
          <a:xfrm>
            <a:off x="10768727" y="6343412"/>
            <a:ext cx="2582942" cy="322778"/>
          </a:xfrm>
          <a:prstGeom prst="rect">
            <a:avLst/>
          </a:prstGeom>
          <a:noFill/>
          <a:ln/>
        </p:spPr>
        <p:txBody>
          <a:bodyPr wrap="none" lIns="0" tIns="0" rIns="0" bIns="0" rtlCol="0" anchor="t"/>
          <a:lstStyle/>
          <a:p>
            <a:pPr marL="0" indent="0" algn="ctr">
              <a:lnSpc>
                <a:spcPts val="2500"/>
              </a:lnSpc>
              <a:buNone/>
            </a:pPr>
            <a:r>
              <a:rPr lang="en-US" sz="2000" dirty="0">
                <a:solidFill>
                  <a:srgbClr val="E2E6E9"/>
                </a:solidFill>
                <a:latin typeface="Merriweather" pitchFamily="34" charset="0"/>
                <a:ea typeface="Merriweather" pitchFamily="34" charset="-122"/>
                <a:cs typeface="Merriweather" pitchFamily="34" charset="-120"/>
              </a:rPr>
              <a:t>Percent Increase</a:t>
            </a:r>
            <a:endParaRPr lang="en-US" sz="2000" dirty="0"/>
          </a:p>
        </p:txBody>
      </p:sp>
      <p:sp>
        <p:nvSpPr>
          <p:cNvPr id="17" name="Text 14"/>
          <p:cNvSpPr/>
          <p:nvPr/>
        </p:nvSpPr>
        <p:spPr>
          <a:xfrm>
            <a:off x="10213300" y="6790134"/>
            <a:ext cx="3693914" cy="330637"/>
          </a:xfrm>
          <a:prstGeom prst="rect">
            <a:avLst/>
          </a:prstGeom>
          <a:noFill/>
          <a:ln/>
        </p:spPr>
        <p:txBody>
          <a:bodyPr wrap="none" lIns="0" tIns="0" rIns="0" bIns="0" rtlCol="0" anchor="t"/>
          <a:lstStyle/>
          <a:p>
            <a:pPr marL="0" indent="0" algn="ctr">
              <a:lnSpc>
                <a:spcPts val="2600"/>
              </a:lnSpc>
              <a:buNone/>
            </a:pPr>
            <a:r>
              <a:rPr lang="en-US" sz="1600" dirty="0">
                <a:solidFill>
                  <a:srgbClr val="E2E6E9"/>
                </a:solidFill>
                <a:latin typeface="Merriweather" pitchFamily="34" charset="0"/>
                <a:ea typeface="Merriweather" pitchFamily="34" charset="-122"/>
                <a:cs typeface="Merriweather" pitchFamily="34" charset="-120"/>
              </a:rPr>
              <a:t>Weekend ADRs over weekday rates.</a:t>
            </a:r>
            <a:endParaRPr lang="en-US" sz="1600" dirty="0"/>
          </a:p>
        </p:txBody>
      </p:sp>
      <p:pic>
        <p:nvPicPr>
          <p:cNvPr id="18" name="Content Placeholder 5">
            <a:extLst>
              <a:ext uri="{FF2B5EF4-FFF2-40B4-BE49-F238E27FC236}">
                <a16:creationId xmlns:a16="http://schemas.microsoft.com/office/drawing/2014/main" id="{79BC5AAD-3FAF-4B01-BE00-473C7B303507}"/>
              </a:ext>
            </a:extLst>
          </p:cNvPr>
          <p:cNvPicPr/>
          <p:nvPr/>
        </p:nvPicPr>
        <p:blipFill>
          <a:blip r:embed="rId3"/>
          <a:stretch>
            <a:fillRect/>
          </a:stretch>
        </p:blipFill>
        <p:spPr>
          <a:xfrm rot="16200000">
            <a:off x="-812203" y="1317811"/>
            <a:ext cx="7594899" cy="5497158"/>
          </a:xfrm>
          <a:prstGeom prst="rect">
            <a:avLst/>
          </a:prstGeom>
        </p:spPr>
      </p:pic>
      <p:sp>
        <p:nvSpPr>
          <p:cNvPr id="19" name="Rectangle 18">
            <a:extLst>
              <a:ext uri="{FF2B5EF4-FFF2-40B4-BE49-F238E27FC236}">
                <a16:creationId xmlns:a16="http://schemas.microsoft.com/office/drawing/2014/main" id="{20556D64-2164-4717-84AB-14630A0A99EF}"/>
              </a:ext>
            </a:extLst>
          </p:cNvPr>
          <p:cNvSpPr/>
          <p:nvPr/>
        </p:nvSpPr>
        <p:spPr>
          <a:xfrm>
            <a:off x="12871048" y="7824486"/>
            <a:ext cx="1632030" cy="2546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625912" y="493038"/>
            <a:ext cx="7230189" cy="558998"/>
          </a:xfrm>
          <a:prstGeom prst="rect">
            <a:avLst/>
          </a:prstGeom>
          <a:noFill/>
          <a:ln/>
        </p:spPr>
        <p:txBody>
          <a:bodyPr wrap="none" lIns="0" tIns="0" rIns="0" bIns="0" rtlCol="0" anchor="t"/>
          <a:lstStyle/>
          <a:p>
            <a:pPr marL="0" indent="0">
              <a:lnSpc>
                <a:spcPts val="4400"/>
              </a:lnSpc>
              <a:buNone/>
            </a:pPr>
            <a:r>
              <a:rPr lang="en-US" sz="3500" dirty="0">
                <a:solidFill>
                  <a:srgbClr val="F5F0F0"/>
                </a:solidFill>
                <a:latin typeface="Merriweather" pitchFamily="34" charset="0"/>
                <a:ea typeface="Merriweather" pitchFamily="34" charset="-122"/>
                <a:cs typeface="Merriweather" pitchFamily="34" charset="-120"/>
              </a:rPr>
              <a:t>Monthly Trends and ADR Impact</a:t>
            </a:r>
            <a:endParaRPr lang="en-US" sz="3500" dirty="0"/>
          </a:p>
        </p:txBody>
      </p:sp>
      <p:sp>
        <p:nvSpPr>
          <p:cNvPr id="3" name="Text 1"/>
          <p:cNvSpPr/>
          <p:nvPr/>
        </p:nvSpPr>
        <p:spPr>
          <a:xfrm>
            <a:off x="625912" y="1499116"/>
            <a:ext cx="2308146" cy="279440"/>
          </a:xfrm>
          <a:prstGeom prst="rect">
            <a:avLst/>
          </a:prstGeom>
          <a:noFill/>
          <a:ln/>
        </p:spPr>
        <p:txBody>
          <a:bodyPr wrap="none" lIns="0" tIns="0" rIns="0" bIns="0" rtlCol="0" anchor="t"/>
          <a:lstStyle/>
          <a:p>
            <a:pPr marL="0" indent="0">
              <a:lnSpc>
                <a:spcPts val="2200"/>
              </a:lnSpc>
              <a:buNone/>
            </a:pPr>
            <a:r>
              <a:rPr lang="en-US" sz="1750" dirty="0">
                <a:solidFill>
                  <a:srgbClr val="F5F0F0"/>
                </a:solidFill>
                <a:latin typeface="Merriweather" pitchFamily="34" charset="0"/>
                <a:ea typeface="Merriweather" pitchFamily="34" charset="-122"/>
                <a:cs typeface="Merriweather" pitchFamily="34" charset="-120"/>
              </a:rPr>
              <a:t>Reservation Patterns</a:t>
            </a:r>
            <a:endParaRPr lang="en-US" sz="1750" dirty="0"/>
          </a:p>
        </p:txBody>
      </p:sp>
      <p:sp>
        <p:nvSpPr>
          <p:cNvPr id="4" name="Text 2"/>
          <p:cNvSpPr/>
          <p:nvPr/>
        </p:nvSpPr>
        <p:spPr>
          <a:xfrm>
            <a:off x="625912" y="1957388"/>
            <a:ext cx="6471166" cy="286107"/>
          </a:xfrm>
          <a:prstGeom prst="rect">
            <a:avLst/>
          </a:prstGeom>
          <a:noFill/>
          <a:ln/>
        </p:spPr>
        <p:txBody>
          <a:bodyPr wrap="none" lIns="0" tIns="0" rIns="0" bIns="0" rtlCol="0" anchor="t"/>
          <a:lstStyle/>
          <a:p>
            <a:pPr marL="0" indent="0">
              <a:lnSpc>
                <a:spcPts val="2250"/>
              </a:lnSpc>
              <a:buNone/>
            </a:pPr>
            <a:r>
              <a:rPr lang="en-US" sz="1400" dirty="0">
                <a:solidFill>
                  <a:srgbClr val="E2E6E9"/>
                </a:solidFill>
                <a:latin typeface="Merriweather" pitchFamily="34" charset="0"/>
                <a:ea typeface="Merriweather" pitchFamily="34" charset="-122"/>
                <a:cs typeface="Merriweather" pitchFamily="34" charset="-120"/>
              </a:rPr>
              <a:t>August: Peak bookings (~8,000)</a:t>
            </a:r>
            <a:endParaRPr lang="en-US" sz="1400" dirty="0"/>
          </a:p>
        </p:txBody>
      </p:sp>
      <p:sp>
        <p:nvSpPr>
          <p:cNvPr id="5" name="Text 3"/>
          <p:cNvSpPr/>
          <p:nvPr/>
        </p:nvSpPr>
        <p:spPr>
          <a:xfrm>
            <a:off x="625912" y="2404467"/>
            <a:ext cx="6471166" cy="286107"/>
          </a:xfrm>
          <a:prstGeom prst="rect">
            <a:avLst/>
          </a:prstGeom>
          <a:noFill/>
          <a:ln/>
        </p:spPr>
        <p:txBody>
          <a:bodyPr wrap="none" lIns="0" tIns="0" rIns="0" bIns="0" rtlCol="0" anchor="t"/>
          <a:lstStyle/>
          <a:p>
            <a:pPr marL="0" indent="0">
              <a:lnSpc>
                <a:spcPts val="2250"/>
              </a:lnSpc>
              <a:buNone/>
            </a:pPr>
            <a:r>
              <a:rPr lang="en-US" sz="1400" dirty="0">
                <a:solidFill>
                  <a:srgbClr val="E2E6E9"/>
                </a:solidFill>
                <a:latin typeface="Merriweather" pitchFamily="34" charset="0"/>
                <a:ea typeface="Merriweather" pitchFamily="34" charset="-122"/>
                <a:cs typeface="Merriweather" pitchFamily="34" charset="-120"/>
              </a:rPr>
              <a:t>January: Highest cancellation rate</a:t>
            </a:r>
            <a:endParaRPr lang="en-US" sz="1400" dirty="0"/>
          </a:p>
        </p:txBody>
      </p:sp>
      <p:sp>
        <p:nvSpPr>
          <p:cNvPr id="6" name="Text 4"/>
          <p:cNvSpPr/>
          <p:nvPr/>
        </p:nvSpPr>
        <p:spPr>
          <a:xfrm>
            <a:off x="625912" y="2851547"/>
            <a:ext cx="6471166" cy="286107"/>
          </a:xfrm>
          <a:prstGeom prst="rect">
            <a:avLst/>
          </a:prstGeom>
          <a:noFill/>
          <a:ln/>
        </p:spPr>
        <p:txBody>
          <a:bodyPr wrap="none" lIns="0" tIns="0" rIns="0" bIns="0" rtlCol="0" anchor="t"/>
          <a:lstStyle/>
          <a:p>
            <a:pPr marL="0" indent="0">
              <a:lnSpc>
                <a:spcPts val="2250"/>
              </a:lnSpc>
              <a:buNone/>
            </a:pPr>
            <a:r>
              <a:rPr lang="en-US" sz="1400" dirty="0">
                <a:solidFill>
                  <a:srgbClr val="E2E6E9"/>
                </a:solidFill>
                <a:latin typeface="Merriweather" pitchFamily="34" charset="0"/>
                <a:ea typeface="Merriweather" pitchFamily="34" charset="-122"/>
                <a:cs typeface="Merriweather" pitchFamily="34" charset="-120"/>
              </a:rPr>
              <a:t>Spring/Fall: More stable demand</a:t>
            </a:r>
            <a:endParaRPr lang="en-US" sz="1400" dirty="0"/>
          </a:p>
        </p:txBody>
      </p:sp>
      <p:sp>
        <p:nvSpPr>
          <p:cNvPr id="7" name="Text 5"/>
          <p:cNvSpPr/>
          <p:nvPr/>
        </p:nvSpPr>
        <p:spPr>
          <a:xfrm>
            <a:off x="7540942" y="1499116"/>
            <a:ext cx="2235756" cy="279440"/>
          </a:xfrm>
          <a:prstGeom prst="rect">
            <a:avLst/>
          </a:prstGeom>
          <a:noFill/>
          <a:ln/>
        </p:spPr>
        <p:txBody>
          <a:bodyPr wrap="none" lIns="0" tIns="0" rIns="0" bIns="0" rtlCol="0" anchor="t"/>
          <a:lstStyle/>
          <a:p>
            <a:pPr marL="0" indent="0">
              <a:lnSpc>
                <a:spcPts val="2200"/>
              </a:lnSpc>
              <a:buNone/>
            </a:pPr>
            <a:r>
              <a:rPr lang="en-US" sz="1750" dirty="0">
                <a:solidFill>
                  <a:srgbClr val="F5F0F0"/>
                </a:solidFill>
                <a:latin typeface="Merriweather" pitchFamily="34" charset="0"/>
                <a:ea typeface="Merriweather" pitchFamily="34" charset="-122"/>
                <a:cs typeface="Merriweather" pitchFamily="34" charset="-120"/>
              </a:rPr>
              <a:t>ADR Effects</a:t>
            </a:r>
            <a:endParaRPr lang="en-US" sz="1750" dirty="0"/>
          </a:p>
        </p:txBody>
      </p:sp>
      <p:sp>
        <p:nvSpPr>
          <p:cNvPr id="8" name="Text 6"/>
          <p:cNvSpPr/>
          <p:nvPr/>
        </p:nvSpPr>
        <p:spPr>
          <a:xfrm>
            <a:off x="7540942" y="1957388"/>
            <a:ext cx="6471166" cy="286107"/>
          </a:xfrm>
          <a:prstGeom prst="rect">
            <a:avLst/>
          </a:prstGeom>
          <a:noFill/>
          <a:ln/>
        </p:spPr>
        <p:txBody>
          <a:bodyPr wrap="none" lIns="0" tIns="0" rIns="0" bIns="0" rtlCol="0" anchor="t"/>
          <a:lstStyle/>
          <a:p>
            <a:pPr marL="0" indent="0">
              <a:lnSpc>
                <a:spcPts val="2250"/>
              </a:lnSpc>
              <a:buNone/>
            </a:pPr>
            <a:r>
              <a:rPr lang="en-US" sz="1400" dirty="0">
                <a:solidFill>
                  <a:srgbClr val="E2E6E9"/>
                </a:solidFill>
                <a:latin typeface="Merriweather" pitchFamily="34" charset="0"/>
                <a:ea typeface="Merriweather" pitchFamily="34" charset="-122"/>
                <a:cs typeface="Merriweather" pitchFamily="34" charset="-120"/>
              </a:rPr>
              <a:t>Higher ADR linked to more cancellations</a:t>
            </a:r>
            <a:endParaRPr lang="en-US" sz="1400" dirty="0"/>
          </a:p>
        </p:txBody>
      </p:sp>
      <p:sp>
        <p:nvSpPr>
          <p:cNvPr id="9" name="Text 7"/>
          <p:cNvSpPr/>
          <p:nvPr/>
        </p:nvSpPr>
        <p:spPr>
          <a:xfrm>
            <a:off x="7540942" y="2404467"/>
            <a:ext cx="6471166" cy="286107"/>
          </a:xfrm>
          <a:prstGeom prst="rect">
            <a:avLst/>
          </a:prstGeom>
          <a:noFill/>
          <a:ln/>
        </p:spPr>
        <p:txBody>
          <a:bodyPr wrap="none" lIns="0" tIns="0" rIns="0" bIns="0" rtlCol="0" anchor="t"/>
          <a:lstStyle/>
          <a:p>
            <a:pPr marL="0" indent="0">
              <a:lnSpc>
                <a:spcPts val="2250"/>
              </a:lnSpc>
              <a:buNone/>
            </a:pPr>
            <a:r>
              <a:rPr lang="en-US" sz="1400" dirty="0">
                <a:solidFill>
                  <a:srgbClr val="E2E6E9"/>
                </a:solidFill>
                <a:latin typeface="Merriweather" pitchFamily="34" charset="0"/>
                <a:ea typeface="Merriweather" pitchFamily="34" charset="-122"/>
                <a:cs typeface="Merriweather" pitchFamily="34" charset="-120"/>
              </a:rPr>
              <a:t>January: Highest ADR (~$500) and cancellations</a:t>
            </a:r>
            <a:endParaRPr lang="en-US" sz="1400" dirty="0"/>
          </a:p>
        </p:txBody>
      </p:sp>
      <p:sp>
        <p:nvSpPr>
          <p:cNvPr id="10" name="Text 8"/>
          <p:cNvSpPr/>
          <p:nvPr/>
        </p:nvSpPr>
        <p:spPr>
          <a:xfrm>
            <a:off x="7540942" y="2851547"/>
            <a:ext cx="6471166" cy="286107"/>
          </a:xfrm>
          <a:prstGeom prst="rect">
            <a:avLst/>
          </a:prstGeom>
          <a:noFill/>
          <a:ln/>
        </p:spPr>
        <p:txBody>
          <a:bodyPr wrap="none" lIns="0" tIns="0" rIns="0" bIns="0" rtlCol="0" anchor="t"/>
          <a:lstStyle/>
          <a:p>
            <a:pPr marL="0" indent="0">
              <a:lnSpc>
                <a:spcPts val="2250"/>
              </a:lnSpc>
              <a:buNone/>
            </a:pPr>
            <a:r>
              <a:rPr lang="en-US" sz="1400" dirty="0">
                <a:solidFill>
                  <a:srgbClr val="E2E6E9"/>
                </a:solidFill>
                <a:latin typeface="Merriweather" pitchFamily="34" charset="0"/>
                <a:ea typeface="Merriweather" pitchFamily="34" charset="-122"/>
                <a:cs typeface="Merriweather" pitchFamily="34" charset="-120"/>
              </a:rPr>
              <a:t>August: Low cancellations despite high ADR</a:t>
            </a:r>
            <a:endParaRPr lang="en-US" sz="1400" dirty="0"/>
          </a:p>
        </p:txBody>
      </p:sp>
      <p:pic>
        <p:nvPicPr>
          <p:cNvPr id="11" name="Image 0" descr="preencoded.png"/>
          <p:cNvPicPr>
            <a:picLocks noChangeAspect="1"/>
          </p:cNvPicPr>
          <p:nvPr/>
        </p:nvPicPr>
        <p:blipFill>
          <a:blip r:embed="rId3"/>
          <a:stretch>
            <a:fillRect/>
          </a:stretch>
        </p:blipFill>
        <p:spPr>
          <a:xfrm>
            <a:off x="625912" y="3499842"/>
            <a:ext cx="8037552" cy="4236720"/>
          </a:xfrm>
          <a:prstGeom prst="rect">
            <a:avLst/>
          </a:prstGeom>
        </p:spPr>
      </p:pic>
      <p:sp>
        <p:nvSpPr>
          <p:cNvPr id="12" name="Rectangle 11">
            <a:extLst>
              <a:ext uri="{FF2B5EF4-FFF2-40B4-BE49-F238E27FC236}">
                <a16:creationId xmlns:a16="http://schemas.microsoft.com/office/drawing/2014/main" id="{90B358C4-11B0-4304-9674-48C70200040D}"/>
              </a:ext>
            </a:extLst>
          </p:cNvPr>
          <p:cNvSpPr/>
          <p:nvPr/>
        </p:nvSpPr>
        <p:spPr>
          <a:xfrm>
            <a:off x="12871048" y="7824486"/>
            <a:ext cx="1632030" cy="2546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7630312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270166" y="350827"/>
            <a:ext cx="7635478" cy="1346835"/>
          </a:xfrm>
          <a:prstGeom prst="rect">
            <a:avLst/>
          </a:prstGeom>
          <a:noFill/>
          <a:ln/>
        </p:spPr>
        <p:txBody>
          <a:bodyPr wrap="square" lIns="0" tIns="0" rIns="0" bIns="0" rtlCol="0" anchor="t"/>
          <a:lstStyle/>
          <a:p>
            <a:pPr marL="0" indent="0">
              <a:lnSpc>
                <a:spcPts val="5300"/>
              </a:lnSpc>
              <a:buNone/>
            </a:pPr>
            <a:r>
              <a:rPr lang="en-US" sz="4200" dirty="0">
                <a:solidFill>
                  <a:srgbClr val="F5F0F0"/>
                </a:solidFill>
                <a:latin typeface="Merriweather" pitchFamily="34" charset="0"/>
                <a:ea typeface="Merriweather" pitchFamily="34" charset="-122"/>
                <a:cs typeface="Merriweather" pitchFamily="34" charset="-120"/>
              </a:rPr>
              <a:t>ADR's Influence on Cancellations</a:t>
            </a:r>
            <a:endParaRPr lang="en-US" sz="4200" dirty="0"/>
          </a:p>
        </p:txBody>
      </p:sp>
      <p:pic>
        <p:nvPicPr>
          <p:cNvPr id="4" name="Image 1" descr="preencoded.png"/>
          <p:cNvPicPr>
            <a:picLocks noChangeAspect="1"/>
          </p:cNvPicPr>
          <p:nvPr/>
        </p:nvPicPr>
        <p:blipFill>
          <a:blip r:embed="rId3"/>
          <a:stretch>
            <a:fillRect/>
          </a:stretch>
        </p:blipFill>
        <p:spPr>
          <a:xfrm>
            <a:off x="270166" y="2088569"/>
            <a:ext cx="1077516" cy="1724144"/>
          </a:xfrm>
          <a:prstGeom prst="rect">
            <a:avLst/>
          </a:prstGeom>
        </p:spPr>
      </p:pic>
      <p:sp>
        <p:nvSpPr>
          <p:cNvPr id="5" name="Text 1"/>
          <p:cNvSpPr/>
          <p:nvPr/>
        </p:nvSpPr>
        <p:spPr>
          <a:xfrm>
            <a:off x="1477300" y="2179953"/>
            <a:ext cx="4284345" cy="336709"/>
          </a:xfrm>
          <a:prstGeom prst="rect">
            <a:avLst/>
          </a:prstGeom>
          <a:noFill/>
          <a:ln/>
        </p:spPr>
        <p:txBody>
          <a:bodyPr wrap="none" lIns="0" tIns="0" rIns="0" bIns="0" rtlCol="0" anchor="t"/>
          <a:lstStyle/>
          <a:p>
            <a:pPr marL="0" indent="0" algn="l">
              <a:lnSpc>
                <a:spcPts val="2650"/>
              </a:lnSpc>
              <a:buNone/>
            </a:pPr>
            <a:r>
              <a:rPr lang="en-US" sz="2100" dirty="0">
                <a:solidFill>
                  <a:srgbClr val="E2E6E9"/>
                </a:solidFill>
                <a:latin typeface="Merriweather" pitchFamily="34" charset="0"/>
                <a:ea typeface="Merriweather" pitchFamily="34" charset="-122"/>
                <a:cs typeface="Merriweather" pitchFamily="34" charset="-120"/>
              </a:rPr>
              <a:t>Higher ADR, More Cancellations</a:t>
            </a:r>
            <a:endParaRPr lang="en-US" sz="2100" dirty="0"/>
          </a:p>
        </p:txBody>
      </p:sp>
      <p:sp>
        <p:nvSpPr>
          <p:cNvPr id="6" name="Text 2"/>
          <p:cNvSpPr/>
          <p:nvPr/>
        </p:nvSpPr>
        <p:spPr>
          <a:xfrm>
            <a:off x="1477300" y="2870359"/>
            <a:ext cx="6234708" cy="689610"/>
          </a:xfrm>
          <a:prstGeom prst="rect">
            <a:avLst/>
          </a:prstGeom>
          <a:noFill/>
          <a:ln/>
        </p:spPr>
        <p:txBody>
          <a:bodyPr wrap="square" lIns="0" tIns="0" rIns="0" bIns="0" rtlCol="0" anchor="t"/>
          <a:lstStyle/>
          <a:p>
            <a:pPr marL="0" indent="0" algn="l">
              <a:lnSpc>
                <a:spcPts val="2700"/>
              </a:lnSpc>
              <a:buNone/>
            </a:pPr>
            <a:r>
              <a:rPr lang="en-US" sz="1650" dirty="0">
                <a:solidFill>
                  <a:srgbClr val="E2E6E9"/>
                </a:solidFill>
                <a:latin typeface="Merriweather" pitchFamily="34" charset="0"/>
                <a:ea typeface="Merriweather" pitchFamily="34" charset="-122"/>
                <a:cs typeface="Merriweather" pitchFamily="34" charset="-120"/>
              </a:rPr>
              <a:t>Price sensitivity influences guest decisions, leading to more cancellations at higher rates.</a:t>
            </a:r>
            <a:endParaRPr lang="en-US" sz="1650" dirty="0"/>
          </a:p>
        </p:txBody>
      </p:sp>
      <p:pic>
        <p:nvPicPr>
          <p:cNvPr id="7" name="Image 2" descr="preencoded.png"/>
          <p:cNvPicPr>
            <a:picLocks noChangeAspect="1"/>
          </p:cNvPicPr>
          <p:nvPr/>
        </p:nvPicPr>
        <p:blipFill>
          <a:blip r:embed="rId4"/>
          <a:stretch>
            <a:fillRect/>
          </a:stretch>
        </p:blipFill>
        <p:spPr>
          <a:xfrm>
            <a:off x="270166" y="4222165"/>
            <a:ext cx="1077516" cy="1724144"/>
          </a:xfrm>
          <a:prstGeom prst="rect">
            <a:avLst/>
          </a:prstGeom>
        </p:spPr>
      </p:pic>
      <p:sp>
        <p:nvSpPr>
          <p:cNvPr id="8" name="Text 3"/>
          <p:cNvSpPr/>
          <p:nvPr/>
        </p:nvSpPr>
        <p:spPr>
          <a:xfrm>
            <a:off x="1477300" y="4236184"/>
            <a:ext cx="5155644" cy="336709"/>
          </a:xfrm>
          <a:prstGeom prst="rect">
            <a:avLst/>
          </a:prstGeom>
          <a:noFill/>
          <a:ln/>
        </p:spPr>
        <p:txBody>
          <a:bodyPr wrap="none" lIns="0" tIns="0" rIns="0" bIns="0" rtlCol="0" anchor="t"/>
          <a:lstStyle/>
          <a:p>
            <a:pPr marL="0" indent="0" algn="l">
              <a:lnSpc>
                <a:spcPts val="2650"/>
              </a:lnSpc>
              <a:buNone/>
            </a:pPr>
            <a:r>
              <a:rPr lang="en-US" sz="2100" dirty="0">
                <a:solidFill>
                  <a:srgbClr val="E2E6E9"/>
                </a:solidFill>
                <a:latin typeface="Merriweather" pitchFamily="34" charset="0"/>
                <a:ea typeface="Merriweather" pitchFamily="34" charset="-122"/>
                <a:cs typeface="Merriweather" pitchFamily="34" charset="-120"/>
              </a:rPr>
              <a:t>January: High ADR, High Cancellations</a:t>
            </a:r>
            <a:endParaRPr lang="en-US" sz="2100" dirty="0"/>
          </a:p>
        </p:txBody>
      </p:sp>
      <p:sp>
        <p:nvSpPr>
          <p:cNvPr id="9" name="Text 4"/>
          <p:cNvSpPr/>
          <p:nvPr/>
        </p:nvSpPr>
        <p:spPr>
          <a:xfrm>
            <a:off x="1477300" y="4732666"/>
            <a:ext cx="6234708" cy="689610"/>
          </a:xfrm>
          <a:prstGeom prst="rect">
            <a:avLst/>
          </a:prstGeom>
          <a:noFill/>
          <a:ln/>
        </p:spPr>
        <p:txBody>
          <a:bodyPr wrap="square" lIns="0" tIns="0" rIns="0" bIns="0" rtlCol="0" anchor="t"/>
          <a:lstStyle/>
          <a:p>
            <a:pPr marL="0" indent="0" algn="l">
              <a:lnSpc>
                <a:spcPts val="2700"/>
              </a:lnSpc>
              <a:buNone/>
            </a:pPr>
            <a:r>
              <a:rPr lang="en-US" sz="1650" dirty="0">
                <a:solidFill>
                  <a:srgbClr val="E2E6E9"/>
                </a:solidFill>
                <a:latin typeface="Merriweather" pitchFamily="34" charset="0"/>
                <a:ea typeface="Merriweather" pitchFamily="34" charset="-122"/>
                <a:cs typeface="Merriweather" pitchFamily="34" charset="-120"/>
              </a:rPr>
              <a:t>January has the highest ADR ($500) and cancellation rate, likely due to post-holiday cost concerns.</a:t>
            </a:r>
            <a:endParaRPr lang="en-US" sz="1650" dirty="0"/>
          </a:p>
        </p:txBody>
      </p:sp>
      <p:pic>
        <p:nvPicPr>
          <p:cNvPr id="10" name="Image 3" descr="preencoded.png"/>
          <p:cNvPicPr>
            <a:picLocks noChangeAspect="1"/>
          </p:cNvPicPr>
          <p:nvPr/>
        </p:nvPicPr>
        <p:blipFill>
          <a:blip r:embed="rId5"/>
          <a:stretch>
            <a:fillRect/>
          </a:stretch>
        </p:blipFill>
        <p:spPr>
          <a:xfrm>
            <a:off x="270166" y="6113621"/>
            <a:ext cx="1077516" cy="1923336"/>
          </a:xfrm>
          <a:prstGeom prst="rect">
            <a:avLst/>
          </a:prstGeom>
        </p:spPr>
      </p:pic>
      <p:sp>
        <p:nvSpPr>
          <p:cNvPr id="11" name="Text 5"/>
          <p:cNvSpPr/>
          <p:nvPr/>
        </p:nvSpPr>
        <p:spPr>
          <a:xfrm>
            <a:off x="1477300" y="6113922"/>
            <a:ext cx="6234708" cy="673418"/>
          </a:xfrm>
          <a:prstGeom prst="rect">
            <a:avLst/>
          </a:prstGeom>
          <a:noFill/>
          <a:ln/>
        </p:spPr>
        <p:txBody>
          <a:bodyPr wrap="square" lIns="0" tIns="0" rIns="0" bIns="0" rtlCol="0" anchor="t"/>
          <a:lstStyle/>
          <a:p>
            <a:pPr marL="0" indent="0" algn="l">
              <a:lnSpc>
                <a:spcPts val="2650"/>
              </a:lnSpc>
              <a:buNone/>
            </a:pPr>
            <a:r>
              <a:rPr lang="en-US" sz="2100" dirty="0">
                <a:solidFill>
                  <a:srgbClr val="E2E6E9"/>
                </a:solidFill>
                <a:latin typeface="Merriweather" pitchFamily="34" charset="0"/>
                <a:ea typeface="Merriweather" pitchFamily="34" charset="-122"/>
                <a:cs typeface="Merriweather" pitchFamily="34" charset="-120"/>
              </a:rPr>
              <a:t>August: Moderate-High ADR, Low Cancellations</a:t>
            </a:r>
            <a:endParaRPr lang="en-US" sz="2100" dirty="0"/>
          </a:p>
        </p:txBody>
      </p:sp>
      <p:sp>
        <p:nvSpPr>
          <p:cNvPr id="12" name="Text 6"/>
          <p:cNvSpPr/>
          <p:nvPr/>
        </p:nvSpPr>
        <p:spPr>
          <a:xfrm>
            <a:off x="1477300" y="6982907"/>
            <a:ext cx="6234708" cy="689610"/>
          </a:xfrm>
          <a:prstGeom prst="rect">
            <a:avLst/>
          </a:prstGeom>
          <a:noFill/>
          <a:ln/>
        </p:spPr>
        <p:txBody>
          <a:bodyPr wrap="square" lIns="0" tIns="0" rIns="0" bIns="0" rtlCol="0" anchor="t"/>
          <a:lstStyle/>
          <a:p>
            <a:pPr marL="0" indent="0" algn="l">
              <a:lnSpc>
                <a:spcPts val="2700"/>
              </a:lnSpc>
              <a:buNone/>
            </a:pPr>
            <a:r>
              <a:rPr lang="en-US" sz="1650" dirty="0">
                <a:solidFill>
                  <a:srgbClr val="E2E6E9"/>
                </a:solidFill>
                <a:latin typeface="Merriweather" pitchFamily="34" charset="0"/>
                <a:ea typeface="Merriweather" pitchFamily="34" charset="-122"/>
                <a:cs typeface="Merriweather" pitchFamily="34" charset="-120"/>
              </a:rPr>
              <a:t>Despite higher prices, August has the lowest cancellation rates during peak summer travel.</a:t>
            </a:r>
            <a:endParaRPr lang="en-US" sz="1650" dirty="0"/>
          </a:p>
        </p:txBody>
      </p:sp>
      <p:sp>
        <p:nvSpPr>
          <p:cNvPr id="13" name="Text 0">
            <a:extLst>
              <a:ext uri="{FF2B5EF4-FFF2-40B4-BE49-F238E27FC236}">
                <a16:creationId xmlns:a16="http://schemas.microsoft.com/office/drawing/2014/main" id="{AAFCADC5-25B2-4302-A362-AC2C91358BD5}"/>
              </a:ext>
            </a:extLst>
          </p:cNvPr>
          <p:cNvSpPr/>
          <p:nvPr/>
        </p:nvSpPr>
        <p:spPr>
          <a:xfrm>
            <a:off x="6354161" y="557083"/>
            <a:ext cx="6139075" cy="771287"/>
          </a:xfrm>
          <a:prstGeom prst="rect">
            <a:avLst/>
          </a:prstGeom>
          <a:noFill/>
          <a:ln/>
        </p:spPr>
        <p:txBody>
          <a:bodyPr wrap="none" lIns="0" tIns="0" rIns="0" bIns="0" rtlCol="0" anchor="t"/>
          <a:lstStyle/>
          <a:p>
            <a:pPr marL="0" indent="0">
              <a:lnSpc>
                <a:spcPts val="6050"/>
              </a:lnSpc>
              <a:buNone/>
            </a:pPr>
            <a:r>
              <a:rPr lang="en-US" sz="4000" dirty="0">
                <a:solidFill>
                  <a:srgbClr val="F5F0F0"/>
                </a:solidFill>
                <a:latin typeface="Merriweather" pitchFamily="34" charset="0"/>
                <a:ea typeface="Merriweather" pitchFamily="34" charset="-122"/>
                <a:cs typeface="Merriweather" pitchFamily="34" charset="-120"/>
              </a:rPr>
              <a:t>Strategies for High-ADR Months</a:t>
            </a:r>
            <a:endParaRPr lang="en-US" sz="4000" dirty="0"/>
          </a:p>
        </p:txBody>
      </p:sp>
      <p:sp>
        <p:nvSpPr>
          <p:cNvPr id="14" name="Shape 1">
            <a:extLst>
              <a:ext uri="{FF2B5EF4-FFF2-40B4-BE49-F238E27FC236}">
                <a16:creationId xmlns:a16="http://schemas.microsoft.com/office/drawing/2014/main" id="{73122013-0365-4A9B-9E33-803A3DD11C56}"/>
              </a:ext>
            </a:extLst>
          </p:cNvPr>
          <p:cNvSpPr/>
          <p:nvPr/>
        </p:nvSpPr>
        <p:spPr>
          <a:xfrm>
            <a:off x="7712008" y="1499448"/>
            <a:ext cx="3612237" cy="1887219"/>
          </a:xfrm>
          <a:prstGeom prst="roundRect">
            <a:avLst>
              <a:gd name="adj" fmla="val 3932"/>
            </a:avLst>
          </a:prstGeom>
          <a:solidFill>
            <a:srgbClr val="003180"/>
          </a:solidFill>
          <a:ln w="15240">
            <a:solidFill>
              <a:srgbClr val="194A99"/>
            </a:solidFill>
            <a:prstDash val="solid"/>
          </a:ln>
        </p:spPr>
      </p:sp>
      <p:sp>
        <p:nvSpPr>
          <p:cNvPr id="15" name="Text 2">
            <a:extLst>
              <a:ext uri="{FF2B5EF4-FFF2-40B4-BE49-F238E27FC236}">
                <a16:creationId xmlns:a16="http://schemas.microsoft.com/office/drawing/2014/main" id="{79C060CE-598B-47C2-B9BF-00E0C2A1AEDC}"/>
              </a:ext>
            </a:extLst>
          </p:cNvPr>
          <p:cNvSpPr/>
          <p:nvPr/>
        </p:nvSpPr>
        <p:spPr>
          <a:xfrm>
            <a:off x="7919831" y="1670622"/>
            <a:ext cx="3196590" cy="385524"/>
          </a:xfrm>
          <a:prstGeom prst="rect">
            <a:avLst/>
          </a:prstGeom>
          <a:noFill/>
          <a:ln/>
        </p:spPr>
        <p:txBody>
          <a:bodyPr wrap="none" lIns="0" tIns="0" rIns="0" bIns="0" rtlCol="0" anchor="t"/>
          <a:lstStyle/>
          <a:p>
            <a:pPr marL="0" indent="0">
              <a:lnSpc>
                <a:spcPts val="3000"/>
              </a:lnSpc>
              <a:buNone/>
            </a:pPr>
            <a:r>
              <a:rPr lang="en-US" sz="2400" dirty="0">
                <a:solidFill>
                  <a:srgbClr val="E2E6E9"/>
                </a:solidFill>
                <a:latin typeface="Merriweather" pitchFamily="34" charset="0"/>
                <a:ea typeface="Merriweather" pitchFamily="34" charset="-122"/>
                <a:cs typeface="Merriweather" pitchFamily="34" charset="-120"/>
              </a:rPr>
              <a:t>Discounted Packages</a:t>
            </a:r>
            <a:endParaRPr lang="en-US" sz="2400" dirty="0"/>
          </a:p>
        </p:txBody>
      </p:sp>
      <p:sp>
        <p:nvSpPr>
          <p:cNvPr id="16" name="Text 3">
            <a:extLst>
              <a:ext uri="{FF2B5EF4-FFF2-40B4-BE49-F238E27FC236}">
                <a16:creationId xmlns:a16="http://schemas.microsoft.com/office/drawing/2014/main" id="{C91D2A42-7ADB-4F02-B090-E5BF04A0D081}"/>
              </a:ext>
            </a:extLst>
          </p:cNvPr>
          <p:cNvSpPr/>
          <p:nvPr/>
        </p:nvSpPr>
        <p:spPr>
          <a:xfrm>
            <a:off x="7856252" y="2075214"/>
            <a:ext cx="3612237" cy="1184434"/>
          </a:xfrm>
          <a:prstGeom prst="rect">
            <a:avLst/>
          </a:prstGeom>
          <a:noFill/>
          <a:ln/>
        </p:spPr>
        <p:txBody>
          <a:bodyPr wrap="square" lIns="0" tIns="0" rIns="0" bIns="0" rtlCol="0" anchor="t"/>
          <a:lstStyle/>
          <a:p>
            <a:pPr marL="0" indent="0">
              <a:lnSpc>
                <a:spcPts val="3100"/>
              </a:lnSpc>
              <a:buNone/>
            </a:pPr>
            <a:r>
              <a:rPr lang="en-US" sz="1900" dirty="0">
                <a:solidFill>
                  <a:srgbClr val="E2E6E9"/>
                </a:solidFill>
                <a:latin typeface="Merriweather" pitchFamily="34" charset="0"/>
                <a:ea typeface="Merriweather" pitchFamily="34" charset="-122"/>
                <a:cs typeface="Merriweather" pitchFamily="34" charset="-120"/>
              </a:rPr>
              <a:t>Offer special deals to reduce cancellations during high-ADR periods like January.</a:t>
            </a:r>
            <a:endParaRPr lang="en-US" sz="1900" dirty="0"/>
          </a:p>
        </p:txBody>
      </p:sp>
      <p:sp>
        <p:nvSpPr>
          <p:cNvPr id="17" name="Shape 4">
            <a:extLst>
              <a:ext uri="{FF2B5EF4-FFF2-40B4-BE49-F238E27FC236}">
                <a16:creationId xmlns:a16="http://schemas.microsoft.com/office/drawing/2014/main" id="{9D2CE820-B81C-4325-83BB-90EFC657736C}"/>
              </a:ext>
            </a:extLst>
          </p:cNvPr>
          <p:cNvSpPr/>
          <p:nvPr/>
        </p:nvSpPr>
        <p:spPr>
          <a:xfrm>
            <a:off x="7590638" y="3888021"/>
            <a:ext cx="3730050" cy="1934564"/>
          </a:xfrm>
          <a:prstGeom prst="roundRect">
            <a:avLst>
              <a:gd name="adj" fmla="val 3932"/>
            </a:avLst>
          </a:prstGeom>
          <a:solidFill>
            <a:srgbClr val="003180"/>
          </a:solidFill>
          <a:ln w="15240">
            <a:solidFill>
              <a:srgbClr val="194A99"/>
            </a:solidFill>
            <a:prstDash val="solid"/>
          </a:ln>
        </p:spPr>
      </p:sp>
      <p:sp>
        <p:nvSpPr>
          <p:cNvPr id="19" name="Text 5">
            <a:extLst>
              <a:ext uri="{FF2B5EF4-FFF2-40B4-BE49-F238E27FC236}">
                <a16:creationId xmlns:a16="http://schemas.microsoft.com/office/drawing/2014/main" id="{7B4F14AC-E182-44C5-88A2-3CC492BFD720}"/>
              </a:ext>
            </a:extLst>
          </p:cNvPr>
          <p:cNvSpPr/>
          <p:nvPr/>
        </p:nvSpPr>
        <p:spPr>
          <a:xfrm>
            <a:off x="7746416" y="4078313"/>
            <a:ext cx="3543419" cy="385524"/>
          </a:xfrm>
          <a:prstGeom prst="rect">
            <a:avLst/>
          </a:prstGeom>
          <a:noFill/>
          <a:ln/>
        </p:spPr>
        <p:txBody>
          <a:bodyPr wrap="none" lIns="0" tIns="0" rIns="0" bIns="0" rtlCol="0" anchor="t"/>
          <a:lstStyle/>
          <a:p>
            <a:pPr marL="0" indent="0">
              <a:lnSpc>
                <a:spcPts val="3000"/>
              </a:lnSpc>
              <a:buNone/>
            </a:pPr>
            <a:r>
              <a:rPr lang="en-US" sz="2400" dirty="0">
                <a:solidFill>
                  <a:srgbClr val="E2E6E9"/>
                </a:solidFill>
                <a:latin typeface="Merriweather" pitchFamily="34" charset="0"/>
                <a:ea typeface="Merriweather" pitchFamily="34" charset="-122"/>
                <a:cs typeface="Merriweather" pitchFamily="34" charset="-120"/>
              </a:rPr>
              <a:t>Flexible Payment Plans</a:t>
            </a:r>
            <a:endParaRPr lang="en-US" sz="2400" dirty="0"/>
          </a:p>
        </p:txBody>
      </p:sp>
      <p:sp>
        <p:nvSpPr>
          <p:cNvPr id="20" name="Text 6">
            <a:extLst>
              <a:ext uri="{FF2B5EF4-FFF2-40B4-BE49-F238E27FC236}">
                <a16:creationId xmlns:a16="http://schemas.microsoft.com/office/drawing/2014/main" id="{AFADD8C5-EDCC-44B9-8421-FA677B481B9E}"/>
              </a:ext>
            </a:extLst>
          </p:cNvPr>
          <p:cNvSpPr/>
          <p:nvPr/>
        </p:nvSpPr>
        <p:spPr>
          <a:xfrm>
            <a:off x="7746416" y="4558359"/>
            <a:ext cx="3612237" cy="1184434"/>
          </a:xfrm>
          <a:prstGeom prst="rect">
            <a:avLst/>
          </a:prstGeom>
          <a:noFill/>
          <a:ln/>
        </p:spPr>
        <p:txBody>
          <a:bodyPr wrap="square" lIns="0" tIns="0" rIns="0" bIns="0" rtlCol="0" anchor="t"/>
          <a:lstStyle/>
          <a:p>
            <a:pPr marL="0" indent="0">
              <a:lnSpc>
                <a:spcPts val="3100"/>
              </a:lnSpc>
              <a:buNone/>
            </a:pPr>
            <a:r>
              <a:rPr lang="en-US" sz="1900" dirty="0">
                <a:solidFill>
                  <a:srgbClr val="E2E6E9"/>
                </a:solidFill>
                <a:latin typeface="Merriweather" pitchFamily="34" charset="0"/>
                <a:ea typeface="Merriweather" pitchFamily="34" charset="-122"/>
                <a:cs typeface="Merriweather" pitchFamily="34" charset="-120"/>
              </a:rPr>
              <a:t>Introduce payment options to ease financial burden and encourage booking retention.</a:t>
            </a:r>
            <a:endParaRPr lang="en-US" sz="1900" dirty="0"/>
          </a:p>
        </p:txBody>
      </p:sp>
      <p:sp>
        <p:nvSpPr>
          <p:cNvPr id="21" name="Shape 7">
            <a:extLst>
              <a:ext uri="{FF2B5EF4-FFF2-40B4-BE49-F238E27FC236}">
                <a16:creationId xmlns:a16="http://schemas.microsoft.com/office/drawing/2014/main" id="{4E346227-0079-4972-BE7B-0549A61B3AC4}"/>
              </a:ext>
            </a:extLst>
          </p:cNvPr>
          <p:cNvSpPr/>
          <p:nvPr/>
        </p:nvSpPr>
        <p:spPr>
          <a:xfrm>
            <a:off x="7590638" y="6171150"/>
            <a:ext cx="3995662" cy="1865807"/>
          </a:xfrm>
          <a:prstGeom prst="roundRect">
            <a:avLst>
              <a:gd name="adj" fmla="val 3932"/>
            </a:avLst>
          </a:prstGeom>
          <a:solidFill>
            <a:srgbClr val="003180"/>
          </a:solidFill>
          <a:ln w="15240">
            <a:solidFill>
              <a:srgbClr val="194A99"/>
            </a:solidFill>
            <a:prstDash val="solid"/>
          </a:ln>
        </p:spPr>
      </p:sp>
      <p:sp>
        <p:nvSpPr>
          <p:cNvPr id="23" name="Text 8">
            <a:extLst>
              <a:ext uri="{FF2B5EF4-FFF2-40B4-BE49-F238E27FC236}">
                <a16:creationId xmlns:a16="http://schemas.microsoft.com/office/drawing/2014/main" id="{1774E946-C00A-4CD7-A1C1-BB81C0EFB0A2}"/>
              </a:ext>
            </a:extLst>
          </p:cNvPr>
          <p:cNvSpPr/>
          <p:nvPr/>
        </p:nvSpPr>
        <p:spPr>
          <a:xfrm>
            <a:off x="8119677" y="6336648"/>
            <a:ext cx="3085386" cy="385524"/>
          </a:xfrm>
          <a:prstGeom prst="rect">
            <a:avLst/>
          </a:prstGeom>
          <a:noFill/>
          <a:ln/>
        </p:spPr>
        <p:txBody>
          <a:bodyPr wrap="none" lIns="0" tIns="0" rIns="0" bIns="0" rtlCol="0" anchor="t"/>
          <a:lstStyle/>
          <a:p>
            <a:pPr marL="0" indent="0">
              <a:lnSpc>
                <a:spcPts val="3000"/>
              </a:lnSpc>
              <a:buNone/>
            </a:pPr>
            <a:r>
              <a:rPr lang="en-US" sz="2400" dirty="0">
                <a:solidFill>
                  <a:srgbClr val="E2E6E9"/>
                </a:solidFill>
                <a:latin typeface="Merriweather" pitchFamily="34" charset="0"/>
                <a:ea typeface="Merriweather" pitchFamily="34" charset="-122"/>
                <a:cs typeface="Merriweather" pitchFamily="34" charset="-120"/>
              </a:rPr>
              <a:t>Value Alignment</a:t>
            </a:r>
            <a:endParaRPr lang="en-US" sz="2400" dirty="0"/>
          </a:p>
        </p:txBody>
      </p:sp>
      <p:sp>
        <p:nvSpPr>
          <p:cNvPr id="24" name="Text 9">
            <a:extLst>
              <a:ext uri="{FF2B5EF4-FFF2-40B4-BE49-F238E27FC236}">
                <a16:creationId xmlns:a16="http://schemas.microsoft.com/office/drawing/2014/main" id="{CB15AB12-0F2A-4EC9-BBFE-C4767D3A0A49}"/>
              </a:ext>
            </a:extLst>
          </p:cNvPr>
          <p:cNvSpPr/>
          <p:nvPr/>
        </p:nvSpPr>
        <p:spPr>
          <a:xfrm>
            <a:off x="7856252" y="6607965"/>
            <a:ext cx="3612237" cy="1390923"/>
          </a:xfrm>
          <a:prstGeom prst="rect">
            <a:avLst/>
          </a:prstGeom>
          <a:noFill/>
          <a:ln/>
        </p:spPr>
        <p:txBody>
          <a:bodyPr wrap="square" lIns="0" tIns="0" rIns="0" bIns="0" rtlCol="0" anchor="t"/>
          <a:lstStyle/>
          <a:p>
            <a:pPr marL="0" indent="0">
              <a:lnSpc>
                <a:spcPts val="3100"/>
              </a:lnSpc>
              <a:buNone/>
            </a:pPr>
            <a:r>
              <a:rPr lang="en-US" sz="1900" dirty="0">
                <a:solidFill>
                  <a:srgbClr val="E2E6E9"/>
                </a:solidFill>
                <a:latin typeface="Merriweather" pitchFamily="34" charset="0"/>
                <a:ea typeface="Merriweather" pitchFamily="34" charset="-122"/>
                <a:cs typeface="Merriweather" pitchFamily="34" charset="-120"/>
              </a:rPr>
              <a:t>Replicate August's success by aligning pricing with guest value perception in other periods.</a:t>
            </a:r>
            <a:endParaRPr lang="en-US" sz="1900" dirty="0"/>
          </a:p>
        </p:txBody>
      </p:sp>
      <p:sp>
        <p:nvSpPr>
          <p:cNvPr id="22" name="Rectangle 21">
            <a:extLst>
              <a:ext uri="{FF2B5EF4-FFF2-40B4-BE49-F238E27FC236}">
                <a16:creationId xmlns:a16="http://schemas.microsoft.com/office/drawing/2014/main" id="{05FF4C8F-E73A-4989-9B25-189C8D5EB5ED}"/>
              </a:ext>
            </a:extLst>
          </p:cNvPr>
          <p:cNvSpPr/>
          <p:nvPr/>
        </p:nvSpPr>
        <p:spPr>
          <a:xfrm>
            <a:off x="12871048" y="7824486"/>
            <a:ext cx="1632030" cy="2546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5879997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6114693" y="638175"/>
            <a:ext cx="7887414" cy="1122045"/>
          </a:xfrm>
          <a:prstGeom prst="rect">
            <a:avLst/>
          </a:prstGeom>
          <a:noFill/>
          <a:ln/>
        </p:spPr>
        <p:txBody>
          <a:bodyPr wrap="square" lIns="0" tIns="0" rIns="0" bIns="0" rtlCol="0" anchor="t"/>
          <a:lstStyle/>
          <a:p>
            <a:pPr marL="0" indent="0">
              <a:lnSpc>
                <a:spcPts val="4400"/>
              </a:lnSpc>
              <a:buNone/>
            </a:pPr>
            <a:r>
              <a:rPr lang="en-US" sz="3500" dirty="0">
                <a:solidFill>
                  <a:srgbClr val="F5F0F0"/>
                </a:solidFill>
                <a:latin typeface="Merriweather" pitchFamily="34" charset="0"/>
                <a:ea typeface="Merriweather" pitchFamily="34" charset="-122"/>
                <a:cs typeface="Merriweather" pitchFamily="34" charset="-120"/>
              </a:rPr>
              <a:t>Strategic Recommendations for ADR Management</a:t>
            </a:r>
            <a:endParaRPr lang="en-US" sz="3500" dirty="0"/>
          </a:p>
        </p:txBody>
      </p:sp>
      <p:pic>
        <p:nvPicPr>
          <p:cNvPr id="4" name="Image 1" descr="preencoded.png"/>
          <p:cNvPicPr>
            <a:picLocks noChangeAspect="1"/>
          </p:cNvPicPr>
          <p:nvPr/>
        </p:nvPicPr>
        <p:blipFill>
          <a:blip r:embed="rId3"/>
          <a:stretch>
            <a:fillRect/>
          </a:stretch>
        </p:blipFill>
        <p:spPr>
          <a:xfrm>
            <a:off x="6114693" y="2029420"/>
            <a:ext cx="448747" cy="448747"/>
          </a:xfrm>
          <a:prstGeom prst="rect">
            <a:avLst/>
          </a:prstGeom>
        </p:spPr>
      </p:pic>
      <p:sp>
        <p:nvSpPr>
          <p:cNvPr id="5" name="Text 1"/>
          <p:cNvSpPr/>
          <p:nvPr/>
        </p:nvSpPr>
        <p:spPr>
          <a:xfrm>
            <a:off x="6114693" y="2657594"/>
            <a:ext cx="2244209" cy="280511"/>
          </a:xfrm>
          <a:prstGeom prst="rect">
            <a:avLst/>
          </a:prstGeom>
          <a:noFill/>
          <a:ln/>
        </p:spPr>
        <p:txBody>
          <a:bodyPr wrap="none" lIns="0" tIns="0" rIns="0" bIns="0" rtlCol="0" anchor="t"/>
          <a:lstStyle/>
          <a:p>
            <a:pPr marL="0" indent="0" algn="l">
              <a:lnSpc>
                <a:spcPts val="2200"/>
              </a:lnSpc>
              <a:buNone/>
            </a:pPr>
            <a:r>
              <a:rPr lang="en-US" sz="1750" dirty="0">
                <a:solidFill>
                  <a:srgbClr val="E2E6E9"/>
                </a:solidFill>
                <a:latin typeface="Merriweather" pitchFamily="34" charset="0"/>
                <a:ea typeface="Merriweather" pitchFamily="34" charset="-122"/>
                <a:cs typeface="Merriweather" pitchFamily="34" charset="-120"/>
              </a:rPr>
              <a:t>Flexible Pricing</a:t>
            </a:r>
            <a:endParaRPr lang="en-US" sz="1750" dirty="0"/>
          </a:p>
        </p:txBody>
      </p:sp>
      <p:sp>
        <p:nvSpPr>
          <p:cNvPr id="6" name="Text 2"/>
          <p:cNvSpPr/>
          <p:nvPr/>
        </p:nvSpPr>
        <p:spPr>
          <a:xfrm>
            <a:off x="6114693" y="3045738"/>
            <a:ext cx="7887414" cy="574358"/>
          </a:xfrm>
          <a:prstGeom prst="rect">
            <a:avLst/>
          </a:prstGeom>
          <a:noFill/>
          <a:ln/>
        </p:spPr>
        <p:txBody>
          <a:bodyPr wrap="square" lIns="0" tIns="0" rIns="0" bIns="0" rtlCol="0" anchor="t"/>
          <a:lstStyle/>
          <a:p>
            <a:pPr marL="0" indent="0" algn="l">
              <a:lnSpc>
                <a:spcPts val="2250"/>
              </a:lnSpc>
              <a:buNone/>
            </a:pPr>
            <a:r>
              <a:rPr lang="en-US" sz="1400" dirty="0">
                <a:solidFill>
                  <a:srgbClr val="E2E6E9"/>
                </a:solidFill>
                <a:latin typeface="Merriweather" pitchFamily="34" charset="0"/>
                <a:ea typeface="Merriweather" pitchFamily="34" charset="-122"/>
                <a:cs typeface="Merriweather" pitchFamily="34" charset="-120"/>
              </a:rPr>
              <a:t>Implement tiered pricing or early-bird discounts in high-ADR months to retain bookings.</a:t>
            </a:r>
            <a:endParaRPr lang="en-US" sz="1400" dirty="0"/>
          </a:p>
        </p:txBody>
      </p:sp>
      <p:pic>
        <p:nvPicPr>
          <p:cNvPr id="7" name="Image 2" descr="preencoded.png"/>
          <p:cNvPicPr>
            <a:picLocks noChangeAspect="1"/>
          </p:cNvPicPr>
          <p:nvPr/>
        </p:nvPicPr>
        <p:blipFill>
          <a:blip r:embed="rId4"/>
          <a:stretch>
            <a:fillRect/>
          </a:stretch>
        </p:blipFill>
        <p:spPr>
          <a:xfrm>
            <a:off x="6114693" y="4158615"/>
            <a:ext cx="448747" cy="448747"/>
          </a:xfrm>
          <a:prstGeom prst="rect">
            <a:avLst/>
          </a:prstGeom>
        </p:spPr>
      </p:pic>
      <p:sp>
        <p:nvSpPr>
          <p:cNvPr id="8" name="Text 3"/>
          <p:cNvSpPr/>
          <p:nvPr/>
        </p:nvSpPr>
        <p:spPr>
          <a:xfrm>
            <a:off x="6114693" y="4786789"/>
            <a:ext cx="2244209" cy="280511"/>
          </a:xfrm>
          <a:prstGeom prst="rect">
            <a:avLst/>
          </a:prstGeom>
          <a:noFill/>
          <a:ln/>
        </p:spPr>
        <p:txBody>
          <a:bodyPr wrap="none" lIns="0" tIns="0" rIns="0" bIns="0" rtlCol="0" anchor="t"/>
          <a:lstStyle/>
          <a:p>
            <a:pPr marL="0" indent="0" algn="l">
              <a:lnSpc>
                <a:spcPts val="2200"/>
              </a:lnSpc>
              <a:buNone/>
            </a:pPr>
            <a:r>
              <a:rPr lang="en-US" sz="1750" dirty="0">
                <a:solidFill>
                  <a:srgbClr val="E2E6E9"/>
                </a:solidFill>
                <a:latin typeface="Merriweather" pitchFamily="34" charset="0"/>
                <a:ea typeface="Merriweather" pitchFamily="34" charset="-122"/>
                <a:cs typeface="Merriweather" pitchFamily="34" charset="-120"/>
              </a:rPr>
              <a:t>Value-Based Offers</a:t>
            </a:r>
            <a:endParaRPr lang="en-US" sz="1750" dirty="0"/>
          </a:p>
        </p:txBody>
      </p:sp>
      <p:sp>
        <p:nvSpPr>
          <p:cNvPr id="9" name="Text 4"/>
          <p:cNvSpPr/>
          <p:nvPr/>
        </p:nvSpPr>
        <p:spPr>
          <a:xfrm>
            <a:off x="6114693" y="5174932"/>
            <a:ext cx="7887414" cy="574358"/>
          </a:xfrm>
          <a:prstGeom prst="rect">
            <a:avLst/>
          </a:prstGeom>
          <a:noFill/>
          <a:ln/>
        </p:spPr>
        <p:txBody>
          <a:bodyPr wrap="square" lIns="0" tIns="0" rIns="0" bIns="0" rtlCol="0" anchor="t"/>
          <a:lstStyle/>
          <a:p>
            <a:pPr marL="0" indent="0" algn="l">
              <a:lnSpc>
                <a:spcPts val="2250"/>
              </a:lnSpc>
              <a:buNone/>
            </a:pPr>
            <a:r>
              <a:rPr lang="en-US" sz="1400" dirty="0">
                <a:solidFill>
                  <a:srgbClr val="E2E6E9"/>
                </a:solidFill>
                <a:latin typeface="Merriweather" pitchFamily="34" charset="0"/>
                <a:ea typeface="Merriweather" pitchFamily="34" charset="-122"/>
                <a:cs typeface="Merriweather" pitchFamily="34" charset="-120"/>
              </a:rPr>
              <a:t>Pair premium pricing with added benefits, like inclusive packages or enhanced experiences.</a:t>
            </a:r>
            <a:endParaRPr lang="en-US" sz="1400" dirty="0"/>
          </a:p>
        </p:txBody>
      </p:sp>
      <p:pic>
        <p:nvPicPr>
          <p:cNvPr id="10" name="Image 3" descr="preencoded.png"/>
          <p:cNvPicPr>
            <a:picLocks noChangeAspect="1"/>
          </p:cNvPicPr>
          <p:nvPr/>
        </p:nvPicPr>
        <p:blipFill>
          <a:blip r:embed="rId5"/>
          <a:stretch>
            <a:fillRect/>
          </a:stretch>
        </p:blipFill>
        <p:spPr>
          <a:xfrm>
            <a:off x="6114693" y="6287810"/>
            <a:ext cx="448747" cy="448747"/>
          </a:xfrm>
          <a:prstGeom prst="rect">
            <a:avLst/>
          </a:prstGeom>
        </p:spPr>
      </p:pic>
      <p:sp>
        <p:nvSpPr>
          <p:cNvPr id="11" name="Text 5"/>
          <p:cNvSpPr/>
          <p:nvPr/>
        </p:nvSpPr>
        <p:spPr>
          <a:xfrm>
            <a:off x="6114693" y="6915983"/>
            <a:ext cx="2665571" cy="280511"/>
          </a:xfrm>
          <a:prstGeom prst="rect">
            <a:avLst/>
          </a:prstGeom>
          <a:noFill/>
          <a:ln/>
        </p:spPr>
        <p:txBody>
          <a:bodyPr wrap="none" lIns="0" tIns="0" rIns="0" bIns="0" rtlCol="0" anchor="t"/>
          <a:lstStyle/>
          <a:p>
            <a:pPr marL="0" indent="0" algn="l">
              <a:lnSpc>
                <a:spcPts val="2200"/>
              </a:lnSpc>
              <a:buNone/>
            </a:pPr>
            <a:r>
              <a:rPr lang="en-US" sz="1750" dirty="0">
                <a:solidFill>
                  <a:srgbClr val="E2E6E9"/>
                </a:solidFill>
                <a:latin typeface="Merriweather" pitchFamily="34" charset="0"/>
                <a:ea typeface="Merriweather" pitchFamily="34" charset="-122"/>
                <a:cs typeface="Merriweather" pitchFamily="34" charset="-120"/>
              </a:rPr>
              <a:t>Guest Behavior Analysis</a:t>
            </a:r>
            <a:endParaRPr lang="en-US" sz="1750" dirty="0"/>
          </a:p>
        </p:txBody>
      </p:sp>
      <p:sp>
        <p:nvSpPr>
          <p:cNvPr id="12" name="Text 6"/>
          <p:cNvSpPr/>
          <p:nvPr/>
        </p:nvSpPr>
        <p:spPr>
          <a:xfrm>
            <a:off x="6114693" y="7304127"/>
            <a:ext cx="7887414" cy="287179"/>
          </a:xfrm>
          <a:prstGeom prst="rect">
            <a:avLst/>
          </a:prstGeom>
          <a:noFill/>
          <a:ln/>
        </p:spPr>
        <p:txBody>
          <a:bodyPr wrap="none" lIns="0" tIns="0" rIns="0" bIns="0" rtlCol="0" anchor="t"/>
          <a:lstStyle/>
          <a:p>
            <a:pPr marL="0" indent="0" algn="l">
              <a:lnSpc>
                <a:spcPts val="2250"/>
              </a:lnSpc>
              <a:buNone/>
            </a:pPr>
            <a:r>
              <a:rPr lang="en-US" sz="1400" dirty="0">
                <a:solidFill>
                  <a:srgbClr val="E2E6E9"/>
                </a:solidFill>
                <a:latin typeface="Merriweather" pitchFamily="34" charset="0"/>
                <a:ea typeface="Merriweather" pitchFamily="34" charset="-122"/>
                <a:cs typeface="Merriweather" pitchFamily="34" charset="-120"/>
              </a:rPr>
              <a:t>Study seasonal patterns to refine pricing strategies for high and low-demand periods.</a:t>
            </a:r>
            <a:endParaRPr lang="en-US" sz="1400" dirty="0"/>
          </a:p>
        </p:txBody>
      </p:sp>
      <p:pic>
        <p:nvPicPr>
          <p:cNvPr id="14" name="Image 131">
            <a:extLst>
              <a:ext uri="{FF2B5EF4-FFF2-40B4-BE49-F238E27FC236}">
                <a16:creationId xmlns:a16="http://schemas.microsoft.com/office/drawing/2014/main" id="{29DB5CF4-1C8F-4F8B-BBA7-9A5A9EAEB66E}"/>
              </a:ext>
            </a:extLst>
          </p:cNvPr>
          <p:cNvPicPr/>
          <p:nvPr/>
        </p:nvPicPr>
        <p:blipFill>
          <a:blip r:embed="rId6" cstate="print"/>
          <a:stretch>
            <a:fillRect/>
          </a:stretch>
        </p:blipFill>
        <p:spPr>
          <a:xfrm>
            <a:off x="75303" y="1278611"/>
            <a:ext cx="6039390" cy="4681125"/>
          </a:xfrm>
          <a:prstGeom prst="rect">
            <a:avLst/>
          </a:prstGeom>
        </p:spPr>
      </p:pic>
      <p:sp>
        <p:nvSpPr>
          <p:cNvPr id="13" name="Rectangle 12">
            <a:extLst>
              <a:ext uri="{FF2B5EF4-FFF2-40B4-BE49-F238E27FC236}">
                <a16:creationId xmlns:a16="http://schemas.microsoft.com/office/drawing/2014/main" id="{912ED61C-CDF7-4DBF-820C-99AEADC54A37}"/>
              </a:ext>
            </a:extLst>
          </p:cNvPr>
          <p:cNvSpPr/>
          <p:nvPr/>
        </p:nvSpPr>
        <p:spPr>
          <a:xfrm>
            <a:off x="12871048" y="7824486"/>
            <a:ext cx="1632030" cy="2546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81978188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70</TotalTime>
  <Words>1383</Words>
  <Application>Microsoft Office PowerPoint</Application>
  <PresentationFormat>Custom</PresentationFormat>
  <Paragraphs>255</Paragraphs>
  <Slides>22</Slides>
  <Notes>22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22</vt:i4>
      </vt:variant>
    </vt:vector>
  </HeadingPairs>
  <TitlesOfParts>
    <vt:vector size="27" baseType="lpstr">
      <vt:lpstr>Arial</vt:lpstr>
      <vt:lpstr>Merriweather Bold</vt:lpstr>
      <vt:lpstr>Calibri</vt:lpstr>
      <vt:lpstr>Merriweather</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Roger Christy</cp:lastModifiedBy>
  <cp:revision>10</cp:revision>
  <dcterms:created xsi:type="dcterms:W3CDTF">2024-12-15T20:58:36Z</dcterms:created>
  <dcterms:modified xsi:type="dcterms:W3CDTF">2024-12-17T04:25:57Z</dcterms:modified>
</cp:coreProperties>
</file>